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Slab"/>
      <p:regular r:id="rId23"/>
      <p:bold r:id="rId24"/>
    </p:embeddedFont>
    <p:embeddedFont>
      <p:font typeface="Roboto"/>
      <p:regular r:id="rId25"/>
      <p:bold r:id="rId26"/>
      <p:italic r:id="rId27"/>
      <p:boldItalic r:id="rId28"/>
    </p:embeddedFont>
    <p:embeddedFont>
      <p:font typeface="Lobster"/>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Slab-bold.fntdata"/><Relationship Id="rId23" Type="http://schemas.openxmlformats.org/officeDocument/2006/relationships/font" Target="fonts/RobotoSlab-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obster-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98be1b6fc4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98be1b6fc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Unsere Vorstellung naja oder besser: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60a4c1d1a6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0a4c1d1a6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(Niklas)</a:t>
            </a:r>
            <a:endParaRPr/>
          </a:p>
          <a:p>
            <a:pPr indent="0" lvl="0" marL="0" rtl="0" algn="l">
              <a:spcBef>
                <a:spcPts val="0"/>
              </a:spcBef>
              <a:spcAft>
                <a:spcPts val="0"/>
              </a:spcAft>
              <a:buNone/>
            </a:pPr>
            <a:r>
              <a:rPr lang="de"/>
              <a:t>Alle INFOS AUF WEBSEITE UNTER STUDIENANFÄNGERINNEN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9c32e926e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9c32e926e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(Niklas)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98be1b6fc4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98be1b6fc4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(Sönke)</a:t>
            </a:r>
            <a:endParaRPr/>
          </a:p>
          <a:p>
            <a:pPr indent="0" lvl="0" marL="0" rtl="0" algn="l">
              <a:spcBef>
                <a:spcPts val="0"/>
              </a:spcBef>
              <a:spcAft>
                <a:spcPts val="0"/>
              </a:spcAft>
              <a:buNone/>
            </a:pPr>
            <a:r>
              <a:rPr lang="de"/>
              <a:t>Normalerweise trifft sich die ganze fachschaft im mathe Cafe und im physikforum .. jetzt aber online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98be1b6fc4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98be1b6fc4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(Sönke)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61f24976e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1f24976e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(Lisa)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4785aad0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785aad0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(Niklas)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a3d41266e8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a3d41266e8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(Niklas)</a:t>
            </a:r>
            <a:endParaRPr/>
          </a:p>
          <a:p>
            <a:pPr indent="0" lvl="0" marL="0" rtl="0" algn="l">
              <a:spcBef>
                <a:spcPts val="0"/>
              </a:spcBef>
              <a:spcAft>
                <a:spcPts val="0"/>
              </a:spcAft>
              <a:buNone/>
            </a:pPr>
            <a:r>
              <a:rPr lang="de"/>
              <a:t>Alle INFOS AUF WEBSEITE UNTER STUDIENANFÄNGERINNEN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9d3cb4784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9d3cb4784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(Lisa)</a:t>
            </a:r>
            <a:endParaRPr/>
          </a:p>
          <a:p>
            <a:pPr indent="0" lvl="0" marL="0" rtl="0" algn="l">
              <a:spcBef>
                <a:spcPts val="0"/>
              </a:spcBef>
              <a:spcAft>
                <a:spcPts val="0"/>
              </a:spcAft>
              <a:buNone/>
            </a:pPr>
            <a:r>
              <a:rPr lang="de"/>
              <a:t>Wollen euch heute eure Vertretung in der Uni vorstellen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Von Vorneweg: Alle Informationen und auch diese Präsi gibt es auf unserer Webseite unter Infos für StudienanfängerInnen-&gt; Dafür einfach fsr maphy potsdam googeln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73a04f_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73a04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(Lisa)</a:t>
            </a:r>
            <a:endParaRPr/>
          </a:p>
          <a:p>
            <a:pPr indent="0" lvl="0" marL="0" rtl="0" algn="l">
              <a:spcBef>
                <a:spcPts val="0"/>
              </a:spcBef>
              <a:spcAft>
                <a:spcPts val="0"/>
              </a:spcAft>
              <a:buNone/>
            </a:pPr>
            <a:r>
              <a:rPr lang="de"/>
              <a:t>Wer sind wir? = Lustiger Haufen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95ec2c78d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95ec2c78d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(Lisa)</a:t>
            </a:r>
            <a:endParaRPr/>
          </a:p>
          <a:p>
            <a:pPr indent="0" lvl="0" marL="0" rtl="0" algn="l">
              <a:spcBef>
                <a:spcPts val="0"/>
              </a:spcBef>
              <a:spcAft>
                <a:spcPts val="0"/>
              </a:spcAft>
              <a:buNone/>
            </a:pPr>
            <a:r>
              <a:rPr lang="de"/>
              <a:t>Das hier sind wir .. besser gesagt gerade 11 Mitglieder und 3 Assoziierte. Derzeit sind wir mit 7 Physik Monos etwas viele. Aber es können bei uns alle Mono und LA Studierende aus der Physik und Mathematik mitmachen.</a:t>
            </a:r>
            <a:endParaRPr/>
          </a:p>
          <a:p>
            <a:pPr indent="0" lvl="0" marL="0" rtl="0" algn="l">
              <a:spcBef>
                <a:spcPts val="0"/>
              </a:spcBef>
              <a:spcAft>
                <a:spcPts val="0"/>
              </a:spcAft>
              <a:buNone/>
            </a:pPr>
            <a:r>
              <a:rPr lang="de"/>
              <a:t>Wenn ihr eine der Person irgendwo auf dem Campus rumlaufen sehr sprecht uns gerne an! Wir helfen immer gerne weiter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60a4c1d1a6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60a4c1d1a6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(Sönke)</a:t>
            </a:r>
            <a:endParaRPr/>
          </a:p>
          <a:p>
            <a:pPr indent="0" lvl="0" marL="0" rtl="0" algn="l">
              <a:spcBef>
                <a:spcPts val="0"/>
              </a:spcBef>
              <a:spcAft>
                <a:spcPts val="0"/>
              </a:spcAft>
              <a:buNone/>
            </a:pPr>
            <a:r>
              <a:rPr lang="de"/>
              <a:t>Was machen wir eig den ganzen Tag?</a:t>
            </a:r>
            <a:endParaRPr/>
          </a:p>
          <a:p>
            <a:pPr indent="0" lvl="0" marL="0" rtl="0" algn="l">
              <a:spcBef>
                <a:spcPts val="0"/>
              </a:spcBef>
              <a:spcAft>
                <a:spcPts val="0"/>
              </a:spcAft>
              <a:buNone/>
            </a:pPr>
            <a:r>
              <a:rPr lang="de"/>
              <a:t>Wir studieren wie ihr</a:t>
            </a:r>
            <a:endParaRPr/>
          </a:p>
          <a:p>
            <a:pPr indent="0" lvl="0" marL="0" rtl="0" algn="l">
              <a:spcBef>
                <a:spcPts val="0"/>
              </a:spcBef>
              <a:spcAft>
                <a:spcPts val="0"/>
              </a:spcAft>
              <a:buNone/>
            </a:pPr>
            <a:r>
              <a:rPr lang="de"/>
              <a:t>Aber haben wir haben im FSR auch noch andere Aufgaben!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95ec2c78d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95ec2c78d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(Sönke)</a:t>
            </a:r>
            <a:endParaRPr/>
          </a:p>
          <a:p>
            <a:pPr indent="0" lvl="0" marL="0" rtl="0" algn="l">
              <a:spcBef>
                <a:spcPts val="0"/>
              </a:spcBef>
              <a:spcAft>
                <a:spcPts val="0"/>
              </a:spcAft>
              <a:buNone/>
            </a:pPr>
            <a:r>
              <a:rPr lang="de"/>
              <a:t>So jetzt stellt sich natürlich einigen die Frage wieso man eigentlich sich an der Uni engagieren will. Und dafür gibt es mehrere Gründe:...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Aktiv muss man hier auch nicht gleich im FSR werden (wir wissen alle, dass man im 1. Semester erstmal sehr viel damit zu tun hat mit den ganzen Vorlesungen und Übungsblättern klar zu kommen)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Jedoch könnt ihr euch trotzdem im Laufe eures Studiums überlegen, ob ihr in einem Gremium, einer Initiative oder dem FSR aktiv werden wollt! Wir beraten euch da gerne weiter ;)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FSR Wahl ist immer im Winter -&gt; Hier gibt es auch andere Gremienwahlen.</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95ec2c78d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95ec2c78d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(Sönke)</a:t>
            </a:r>
            <a:endParaRPr/>
          </a:p>
          <a:p>
            <a:pPr indent="0" lvl="0" marL="0" rtl="0" algn="l">
              <a:spcBef>
                <a:spcPts val="0"/>
              </a:spcBef>
              <a:spcAft>
                <a:spcPts val="0"/>
              </a:spcAft>
              <a:buNone/>
            </a:pPr>
            <a:r>
              <a:rPr lang="de"/>
              <a:t>Wir wollen erstmal ein Missverständnis zu Beginn klären: Mit dem FSR ist nicht die Fachschaft gemeint. Denn Die Fachschaft sind wir alle! Innerhalb der Fachschaft gibt es dann aber noch Menschen die Aktiv in verschiedenen Gremien sind oder Jahgangssprecher*innen, die den Jahrgang repräsentieren und dann noch uns den Fachschaftsrat und die Assoziierten.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95ec2c78d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95ec2c78d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(Lisa)</a:t>
            </a:r>
            <a:br>
              <a:rPr lang="de"/>
            </a:br>
            <a:r>
              <a:rPr lang="de"/>
              <a:t>Da es während Corona jetzt immer schwieriger wurde sich auszutauschen wollen wir ein Konzept wieder einführen!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Es soll für alle Fachbereiche eigene Jahrgangssprecher:innen geben!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Die Wahl wird in den ersten Vorlesungen stattfinden -&gt; Meldet euch bei uns bis dahin! Eure Aufgaben werden … sein.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a3d41266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a3d41266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(Niklas)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s://discord.com/invite/C94GNyM"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mailto:LANParty@fsr.physik.uni-potsdam.de"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6.png"/><Relationship Id="rId13" Type="http://schemas.openxmlformats.org/officeDocument/2006/relationships/image" Target="../media/image9.png"/><Relationship Id="rId12"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12.png"/><Relationship Id="rId15" Type="http://schemas.openxmlformats.org/officeDocument/2006/relationships/image" Target="../media/image7.png"/><Relationship Id="rId14" Type="http://schemas.openxmlformats.org/officeDocument/2006/relationships/image" Target="../media/image13.png"/><Relationship Id="rId16"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802412" y="997650"/>
            <a:ext cx="5539200" cy="1457400"/>
          </a:xfrm>
          <a:prstGeom prst="rect">
            <a:avLst/>
          </a:prstGeom>
          <a:ln cap="flat" cmpd="sng" w="9525">
            <a:solidFill>
              <a:srgbClr val="FF0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de" sz="3100">
                <a:solidFill>
                  <a:srgbClr val="FFFFFF"/>
                </a:solidFill>
              </a:rPr>
              <a:t>P</a:t>
            </a:r>
            <a:r>
              <a:rPr lang="de" sz="3100">
                <a:solidFill>
                  <a:srgbClr val="FFFFFF"/>
                </a:solidFill>
              </a:rPr>
              <a:t>PPPPPPPPPPP M</a:t>
            </a:r>
            <a:r>
              <a:rPr lang="de" sz="3100">
                <a:solidFill>
                  <a:srgbClr val="FF0000"/>
                </a:solidFill>
              </a:rPr>
              <a:t> </a:t>
            </a:r>
            <a:r>
              <a:rPr lang="de" sz="2200"/>
              <a:t>- </a:t>
            </a:r>
            <a:r>
              <a:rPr lang="de" sz="2100"/>
              <a:t>Paranormale-</a:t>
            </a:r>
            <a:r>
              <a:rPr lang="de" sz="2000"/>
              <a:t>P</a:t>
            </a:r>
            <a:r>
              <a:rPr lang="de" sz="2000">
                <a:solidFill>
                  <a:srgbClr val="000000"/>
                </a:solidFill>
              </a:rPr>
              <a:t>rogressiv</a:t>
            </a:r>
            <a:r>
              <a:rPr lang="de" sz="2000"/>
              <a:t>-P</a:t>
            </a:r>
            <a:r>
              <a:rPr lang="de" sz="2000">
                <a:solidFill>
                  <a:srgbClr val="CC0000"/>
                </a:solidFill>
              </a:rPr>
              <a:t>essimistisch</a:t>
            </a:r>
            <a:endParaRPr sz="2000">
              <a:solidFill>
                <a:srgbClr val="CC0000"/>
              </a:solidFill>
            </a:endParaRPr>
          </a:p>
          <a:p>
            <a:pPr indent="0" lvl="0" marL="0" rtl="0" algn="ctr">
              <a:spcBef>
                <a:spcPts val="0"/>
              </a:spcBef>
              <a:spcAft>
                <a:spcPts val="0"/>
              </a:spcAft>
              <a:buNone/>
            </a:pPr>
            <a:r>
              <a:rPr lang="de" sz="2000"/>
              <a:t>-Pazifistische-</a:t>
            </a:r>
            <a:endParaRPr sz="2000"/>
          </a:p>
          <a:p>
            <a:pPr indent="0" lvl="0" marL="0" rtl="0" algn="ctr">
              <a:spcBef>
                <a:spcPts val="0"/>
              </a:spcBef>
              <a:spcAft>
                <a:spcPts val="0"/>
              </a:spcAft>
              <a:buNone/>
            </a:pPr>
            <a:r>
              <a:rPr lang="de" sz="2000"/>
              <a:t>P</a:t>
            </a:r>
            <a:r>
              <a:rPr lang="de" sz="2000">
                <a:solidFill>
                  <a:srgbClr val="9900FF"/>
                </a:solidFill>
              </a:rPr>
              <a:t>hysik</a:t>
            </a:r>
            <a:r>
              <a:rPr lang="de" sz="2000"/>
              <a:t>-P</a:t>
            </a:r>
            <a:r>
              <a:rPr lang="de" sz="2000">
                <a:solidFill>
                  <a:srgbClr val="00FF00"/>
                </a:solidFill>
              </a:rPr>
              <a:t>ower</a:t>
            </a:r>
            <a:r>
              <a:rPr lang="de" sz="2000"/>
              <a:t>-P</a:t>
            </a:r>
            <a:r>
              <a:rPr lang="de" sz="2000">
                <a:solidFill>
                  <a:srgbClr val="FF00FF"/>
                </a:solidFill>
              </a:rPr>
              <a:t>oint</a:t>
            </a:r>
            <a:r>
              <a:rPr lang="de" sz="2000"/>
              <a:t>-P</a:t>
            </a:r>
            <a:r>
              <a:rPr lang="de" sz="2000">
                <a:solidFill>
                  <a:schemeClr val="accent6"/>
                </a:solidFill>
              </a:rPr>
              <a:t>räsentation</a:t>
            </a:r>
            <a:r>
              <a:rPr lang="de" sz="2000"/>
              <a:t>-der P</a:t>
            </a:r>
            <a:r>
              <a:rPr lang="de" sz="2000">
                <a:solidFill>
                  <a:srgbClr val="741B47"/>
                </a:solidFill>
              </a:rPr>
              <a:t>otsdamer</a:t>
            </a:r>
            <a:r>
              <a:rPr lang="de" sz="2000"/>
              <a:t>-P</a:t>
            </a:r>
            <a:r>
              <a:rPr lang="de" sz="2000">
                <a:solidFill>
                  <a:schemeClr val="accent1"/>
                </a:solidFill>
              </a:rPr>
              <a:t>hysiker*innen</a:t>
            </a:r>
            <a:r>
              <a:rPr lang="de" sz="2000"/>
              <a:t>-</a:t>
            </a:r>
            <a:endParaRPr sz="2000"/>
          </a:p>
          <a:p>
            <a:pPr indent="0" lvl="0" marL="0" rtl="0" algn="ctr">
              <a:spcBef>
                <a:spcPts val="0"/>
              </a:spcBef>
              <a:spcAft>
                <a:spcPts val="0"/>
              </a:spcAft>
              <a:buNone/>
            </a:pPr>
            <a:r>
              <a:rPr lang="de" sz="2000"/>
              <a:t>P</a:t>
            </a:r>
            <a:r>
              <a:rPr lang="de" sz="2000">
                <a:solidFill>
                  <a:srgbClr val="5B0F00"/>
                </a:solidFill>
              </a:rPr>
              <a:t>andemieedition</a:t>
            </a:r>
            <a:r>
              <a:rPr lang="de" sz="2000"/>
              <a:t> plus  Mathematiker*innen</a:t>
            </a:r>
            <a:endParaRPr sz="2100"/>
          </a:p>
        </p:txBody>
      </p:sp>
      <p:sp>
        <p:nvSpPr>
          <p:cNvPr id="64" name="Google Shape;64;p13"/>
          <p:cNvSpPr txBox="1"/>
          <p:nvPr>
            <p:ph idx="1" type="subTitle"/>
          </p:nvPr>
        </p:nvSpPr>
        <p:spPr>
          <a:xfrm>
            <a:off x="1680302" y="3038775"/>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p:txBody>
      </p:sp>
      <p:pic>
        <p:nvPicPr>
          <p:cNvPr id="65" name="Google Shape;65;p13"/>
          <p:cNvPicPr preferRelativeResize="0"/>
          <p:nvPr/>
        </p:nvPicPr>
        <p:blipFill>
          <a:blip r:embed="rId3">
            <a:alphaModFix/>
          </a:blip>
          <a:stretch>
            <a:fillRect/>
          </a:stretch>
        </p:blipFill>
        <p:spPr>
          <a:xfrm>
            <a:off x="3453213" y="2571749"/>
            <a:ext cx="2237575" cy="159987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txBox="1"/>
          <p:nvPr>
            <p:ph type="title"/>
          </p:nvPr>
        </p:nvSpPr>
        <p:spPr>
          <a:xfrm>
            <a:off x="387900" y="189525"/>
            <a:ext cx="8368200" cy="68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de">
                <a:solidFill>
                  <a:schemeClr val="accent5"/>
                </a:solidFill>
              </a:rPr>
              <a:t>FSR MaPhy - Social Media</a:t>
            </a:r>
            <a:endParaRPr>
              <a:solidFill>
                <a:schemeClr val="accent5"/>
              </a:solidFill>
            </a:endParaRPr>
          </a:p>
        </p:txBody>
      </p:sp>
      <p:pic>
        <p:nvPicPr>
          <p:cNvPr id="171" name="Google Shape;171;p22"/>
          <p:cNvPicPr preferRelativeResize="0"/>
          <p:nvPr/>
        </p:nvPicPr>
        <p:blipFill>
          <a:blip r:embed="rId3">
            <a:alphaModFix/>
          </a:blip>
          <a:stretch>
            <a:fillRect/>
          </a:stretch>
        </p:blipFill>
        <p:spPr>
          <a:xfrm>
            <a:off x="540300" y="1410075"/>
            <a:ext cx="3154550" cy="3196895"/>
          </a:xfrm>
          <a:prstGeom prst="rect">
            <a:avLst/>
          </a:prstGeom>
          <a:noFill/>
          <a:ln>
            <a:noFill/>
          </a:ln>
        </p:spPr>
      </p:pic>
      <p:pic>
        <p:nvPicPr>
          <p:cNvPr id="172" name="Google Shape;172;p22"/>
          <p:cNvPicPr preferRelativeResize="0"/>
          <p:nvPr/>
        </p:nvPicPr>
        <p:blipFill>
          <a:blip r:embed="rId4">
            <a:alphaModFix/>
          </a:blip>
          <a:stretch>
            <a:fillRect/>
          </a:stretch>
        </p:blipFill>
        <p:spPr>
          <a:xfrm>
            <a:off x="5224256" y="1434750"/>
            <a:ext cx="3285694" cy="3196900"/>
          </a:xfrm>
          <a:prstGeom prst="rect">
            <a:avLst/>
          </a:prstGeom>
          <a:noFill/>
          <a:ln>
            <a:noFill/>
          </a:ln>
        </p:spPr>
      </p:pic>
      <p:sp>
        <p:nvSpPr>
          <p:cNvPr id="173" name="Google Shape;173;p22"/>
          <p:cNvSpPr txBox="1"/>
          <p:nvPr/>
        </p:nvSpPr>
        <p:spPr>
          <a:xfrm>
            <a:off x="628475" y="4631775"/>
            <a:ext cx="31545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800">
                <a:solidFill>
                  <a:srgbClr val="FFFFFF"/>
                </a:solidFill>
                <a:latin typeface="Roboto Slab"/>
                <a:ea typeface="Roboto Slab"/>
                <a:cs typeface="Roboto Slab"/>
                <a:sym typeface="Roboto Slab"/>
              </a:rPr>
              <a:t>Webseite des FSR MaPhy</a:t>
            </a:r>
            <a:endParaRPr sz="1800">
              <a:solidFill>
                <a:srgbClr val="FFFFFF"/>
              </a:solidFill>
              <a:latin typeface="Roboto Slab"/>
              <a:ea typeface="Roboto Slab"/>
              <a:cs typeface="Roboto Slab"/>
              <a:sym typeface="Roboto Slab"/>
            </a:endParaRPr>
          </a:p>
        </p:txBody>
      </p:sp>
      <p:sp>
        <p:nvSpPr>
          <p:cNvPr id="174" name="Google Shape;174;p22"/>
          <p:cNvSpPr txBox="1"/>
          <p:nvPr/>
        </p:nvSpPr>
        <p:spPr>
          <a:xfrm>
            <a:off x="651225" y="927150"/>
            <a:ext cx="6479100" cy="507600"/>
          </a:xfrm>
          <a:prstGeom prst="rect">
            <a:avLst/>
          </a:prstGeom>
          <a:noFill/>
          <a:ln>
            <a:noFill/>
          </a:ln>
        </p:spPr>
        <p:txBody>
          <a:bodyPr anchorCtr="0" anchor="t" bIns="91425" lIns="91425" spcFirstLastPara="1" rIns="91425" wrap="square" tIns="91425">
            <a:noAutofit/>
          </a:bodyPr>
          <a:lstStyle/>
          <a:p>
            <a:pPr indent="63500" lvl="0" marL="0" rtl="0" algn="l">
              <a:lnSpc>
                <a:spcPct val="115000"/>
              </a:lnSpc>
              <a:spcBef>
                <a:spcPts val="0"/>
              </a:spcBef>
              <a:spcAft>
                <a:spcPts val="200"/>
              </a:spcAft>
              <a:buNone/>
            </a:pPr>
            <a:r>
              <a:rPr lang="de" sz="1600" u="sng">
                <a:solidFill>
                  <a:srgbClr val="FFFFFF"/>
                </a:solidFill>
                <a:latin typeface="Roboto Slab"/>
                <a:ea typeface="Roboto Slab"/>
                <a:cs typeface="Roboto Slab"/>
                <a:sym typeface="Roboto Slab"/>
              </a:rPr>
              <a:t>Mail-Adresse:</a:t>
            </a:r>
            <a:r>
              <a:rPr lang="de" sz="1600">
                <a:solidFill>
                  <a:srgbClr val="FFFFFF"/>
                </a:solidFill>
                <a:latin typeface="Roboto Slab"/>
                <a:ea typeface="Roboto Slab"/>
                <a:cs typeface="Roboto Slab"/>
                <a:sym typeface="Roboto Slab"/>
              </a:rPr>
              <a:t> </a:t>
            </a:r>
            <a:r>
              <a:rPr lang="de" sz="1600">
                <a:solidFill>
                  <a:schemeClr val="accent5"/>
                </a:solidFill>
                <a:latin typeface="Roboto Slab"/>
                <a:ea typeface="Roboto Slab"/>
                <a:cs typeface="Roboto Slab"/>
                <a:sym typeface="Roboto Slab"/>
              </a:rPr>
              <a:t>	FSRMaPhy@fsr.physik.uni-potsdam.de</a:t>
            </a:r>
            <a:endParaRPr sz="1600">
              <a:solidFill>
                <a:schemeClr val="accent5"/>
              </a:solidFill>
              <a:latin typeface="Roboto Slab"/>
              <a:ea typeface="Roboto Slab"/>
              <a:cs typeface="Roboto Slab"/>
              <a:sym typeface="Roboto Slab"/>
            </a:endParaRPr>
          </a:p>
        </p:txBody>
      </p:sp>
      <p:sp>
        <p:nvSpPr>
          <p:cNvPr id="175" name="Google Shape;175;p22"/>
          <p:cNvSpPr txBox="1"/>
          <p:nvPr/>
        </p:nvSpPr>
        <p:spPr>
          <a:xfrm>
            <a:off x="5346956" y="4631775"/>
            <a:ext cx="32982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800">
                <a:solidFill>
                  <a:srgbClr val="FFFFFF"/>
                </a:solidFill>
                <a:latin typeface="Roboto Slab"/>
                <a:ea typeface="Roboto Slab"/>
                <a:cs typeface="Roboto Slab"/>
                <a:sym typeface="Roboto Slab"/>
              </a:rPr>
              <a:t>Instagram Account des FSR</a:t>
            </a:r>
            <a:endParaRPr sz="1800">
              <a:solidFill>
                <a:srgbClr val="FFFFFF"/>
              </a:solidFill>
              <a:latin typeface="Roboto Slab"/>
              <a:ea typeface="Roboto Slab"/>
              <a:cs typeface="Roboto Slab"/>
              <a:sym typeface="Roboto Slab"/>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txBox="1"/>
          <p:nvPr>
            <p:ph type="title"/>
          </p:nvPr>
        </p:nvSpPr>
        <p:spPr>
          <a:xfrm>
            <a:off x="709375" y="538400"/>
            <a:ext cx="31080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sz="2800">
                <a:solidFill>
                  <a:schemeClr val="accent5"/>
                </a:solidFill>
              </a:rPr>
              <a:t>Discord Server</a:t>
            </a:r>
            <a:endParaRPr sz="2800">
              <a:solidFill>
                <a:schemeClr val="accent5"/>
              </a:solidFill>
            </a:endParaRPr>
          </a:p>
        </p:txBody>
      </p:sp>
      <p:sp>
        <p:nvSpPr>
          <p:cNvPr id="181" name="Google Shape;181;p23"/>
          <p:cNvSpPr txBox="1"/>
          <p:nvPr/>
        </p:nvSpPr>
        <p:spPr>
          <a:xfrm>
            <a:off x="433775" y="1652750"/>
            <a:ext cx="5109000" cy="21777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FFFFFF"/>
              </a:buClr>
              <a:buSzPts val="1700"/>
              <a:buFont typeface="Roboto"/>
              <a:buChar char="●"/>
            </a:pPr>
            <a:r>
              <a:rPr lang="de" sz="1700">
                <a:solidFill>
                  <a:srgbClr val="FFFFFF"/>
                </a:solidFill>
                <a:latin typeface="Roboto"/>
                <a:ea typeface="Roboto"/>
                <a:cs typeface="Roboto"/>
                <a:sym typeface="Roboto"/>
              </a:rPr>
              <a:t>hier finden die meisten Erstiveranstaltungen und FSR Sitzungen statt</a:t>
            </a:r>
            <a:endParaRPr sz="1700">
              <a:solidFill>
                <a:srgbClr val="FFFFFF"/>
              </a:solidFill>
              <a:latin typeface="Roboto"/>
              <a:ea typeface="Roboto"/>
              <a:cs typeface="Roboto"/>
              <a:sym typeface="Roboto"/>
            </a:endParaRPr>
          </a:p>
          <a:p>
            <a:pPr indent="-323850" lvl="0" marL="457200" rtl="0" algn="l">
              <a:lnSpc>
                <a:spcPct val="150000"/>
              </a:lnSpc>
              <a:spcBef>
                <a:spcPts val="0"/>
              </a:spcBef>
              <a:spcAft>
                <a:spcPts val="0"/>
              </a:spcAft>
              <a:buClr>
                <a:srgbClr val="FFFFFF"/>
              </a:buClr>
              <a:buSzPts val="1500"/>
              <a:buFont typeface="Roboto"/>
              <a:buChar char="●"/>
            </a:pPr>
            <a:r>
              <a:rPr lang="de" sz="1700">
                <a:solidFill>
                  <a:srgbClr val="FFFFFF"/>
                </a:solidFill>
                <a:latin typeface="Roboto"/>
                <a:ea typeface="Roboto"/>
                <a:cs typeface="Roboto"/>
                <a:sym typeface="Roboto"/>
              </a:rPr>
              <a:t>Einladungslink: </a:t>
            </a:r>
            <a:r>
              <a:rPr lang="de" sz="1600" u="sng">
                <a:solidFill>
                  <a:schemeClr val="accent5"/>
                </a:solidFill>
                <a:hlinkClick r:id="rId3">
                  <a:extLst>
                    <a:ext uri="{A12FA001-AC4F-418D-AE19-62706E023703}">
                      <ahyp:hlinkClr val="tx"/>
                    </a:ext>
                  </a:extLst>
                </a:hlinkClick>
              </a:rPr>
              <a:t>https://discord.com/invite/C94GNyM</a:t>
            </a:r>
            <a:r>
              <a:rPr lang="de" sz="1700">
                <a:solidFill>
                  <a:srgbClr val="FFFFFF"/>
                </a:solidFill>
                <a:latin typeface="Roboto"/>
                <a:ea typeface="Roboto"/>
                <a:cs typeface="Roboto"/>
                <a:sym typeface="Roboto"/>
              </a:rPr>
              <a:t> befindet sich auch auf unserer Webseite</a:t>
            </a:r>
            <a:endParaRPr sz="1700">
              <a:solidFill>
                <a:srgbClr val="FFFFFF"/>
              </a:solidFill>
              <a:latin typeface="Roboto"/>
              <a:ea typeface="Roboto"/>
              <a:cs typeface="Roboto"/>
              <a:sym typeface="Roboto"/>
            </a:endParaRPr>
          </a:p>
          <a:p>
            <a:pPr indent="-336550" lvl="0" marL="457200" rtl="0" algn="l">
              <a:lnSpc>
                <a:spcPct val="150000"/>
              </a:lnSpc>
              <a:spcBef>
                <a:spcPts val="0"/>
              </a:spcBef>
              <a:spcAft>
                <a:spcPts val="0"/>
              </a:spcAft>
              <a:buClr>
                <a:srgbClr val="FFFFFF"/>
              </a:buClr>
              <a:buSzPts val="1700"/>
              <a:buFont typeface="Roboto"/>
              <a:buChar char="●"/>
            </a:pPr>
            <a:r>
              <a:rPr lang="de" sz="1700">
                <a:solidFill>
                  <a:srgbClr val="FFFFFF"/>
                </a:solidFill>
                <a:latin typeface="Roboto"/>
                <a:ea typeface="Roboto"/>
                <a:cs typeface="Roboto"/>
                <a:sym typeface="Roboto"/>
              </a:rPr>
              <a:t>Einladungslinks zu unseren Zoom Meetings findet ihr im Kanal “Ankündigung Events”</a:t>
            </a:r>
            <a:endParaRPr sz="1700">
              <a:solidFill>
                <a:srgbClr val="FFFFFF"/>
              </a:solidFill>
              <a:latin typeface="Roboto"/>
              <a:ea typeface="Roboto"/>
              <a:cs typeface="Roboto"/>
              <a:sym typeface="Roboto"/>
            </a:endParaRPr>
          </a:p>
          <a:p>
            <a:pPr indent="0" lvl="0" marL="0" rtl="0" algn="ctr">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p:txBody>
      </p:sp>
      <p:pic>
        <p:nvPicPr>
          <p:cNvPr id="182" name="Google Shape;182;p23"/>
          <p:cNvPicPr preferRelativeResize="0"/>
          <p:nvPr/>
        </p:nvPicPr>
        <p:blipFill>
          <a:blip r:embed="rId4">
            <a:alphaModFix/>
          </a:blip>
          <a:stretch>
            <a:fillRect/>
          </a:stretch>
        </p:blipFill>
        <p:spPr>
          <a:xfrm>
            <a:off x="5922075" y="1652750"/>
            <a:ext cx="2752101" cy="2752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solidFill>
                  <a:schemeClr val="accent5"/>
                </a:solidFill>
              </a:rPr>
              <a:t>Telegramgruppen der Fachschaft </a:t>
            </a:r>
            <a:endParaRPr>
              <a:solidFill>
                <a:schemeClr val="accent5"/>
              </a:solidFill>
            </a:endParaRPr>
          </a:p>
        </p:txBody>
      </p:sp>
      <p:pic>
        <p:nvPicPr>
          <p:cNvPr id="188" name="Google Shape;188;p24"/>
          <p:cNvPicPr preferRelativeResize="0"/>
          <p:nvPr/>
        </p:nvPicPr>
        <p:blipFill>
          <a:blip r:embed="rId3">
            <a:alphaModFix/>
          </a:blip>
          <a:stretch>
            <a:fillRect/>
          </a:stretch>
        </p:blipFill>
        <p:spPr>
          <a:xfrm>
            <a:off x="283525" y="1919350"/>
            <a:ext cx="2582500" cy="2582500"/>
          </a:xfrm>
          <a:prstGeom prst="rect">
            <a:avLst/>
          </a:prstGeom>
          <a:noFill/>
          <a:ln>
            <a:noFill/>
          </a:ln>
        </p:spPr>
      </p:pic>
      <p:sp>
        <p:nvSpPr>
          <p:cNvPr id="189" name="Google Shape;189;p24"/>
          <p:cNvSpPr txBox="1"/>
          <p:nvPr/>
        </p:nvSpPr>
        <p:spPr>
          <a:xfrm>
            <a:off x="283574" y="1521250"/>
            <a:ext cx="2582400" cy="3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Fachschaft Mathe-Physik</a:t>
            </a:r>
            <a:endParaRPr b="1" sz="1500">
              <a:solidFill>
                <a:srgbClr val="FFFFFF"/>
              </a:solidFill>
              <a:latin typeface="Roboto"/>
              <a:ea typeface="Roboto"/>
              <a:cs typeface="Roboto"/>
              <a:sym typeface="Roboto"/>
            </a:endParaRPr>
          </a:p>
        </p:txBody>
      </p:sp>
      <p:pic>
        <p:nvPicPr>
          <p:cNvPr id="190" name="Google Shape;190;p24"/>
          <p:cNvPicPr preferRelativeResize="0"/>
          <p:nvPr/>
        </p:nvPicPr>
        <p:blipFill>
          <a:blip r:embed="rId4">
            <a:alphaModFix/>
          </a:blip>
          <a:stretch>
            <a:fillRect/>
          </a:stretch>
        </p:blipFill>
        <p:spPr>
          <a:xfrm>
            <a:off x="3210125" y="1919350"/>
            <a:ext cx="2582500" cy="2582500"/>
          </a:xfrm>
          <a:prstGeom prst="rect">
            <a:avLst/>
          </a:prstGeom>
          <a:noFill/>
          <a:ln>
            <a:noFill/>
          </a:ln>
        </p:spPr>
      </p:pic>
      <p:sp>
        <p:nvSpPr>
          <p:cNvPr id="191" name="Google Shape;191;p24"/>
          <p:cNvSpPr txBox="1"/>
          <p:nvPr/>
        </p:nvSpPr>
        <p:spPr>
          <a:xfrm>
            <a:off x="3210174" y="1521250"/>
            <a:ext cx="2582400" cy="3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Mathe-Café</a:t>
            </a:r>
            <a:endParaRPr b="1" sz="1500">
              <a:solidFill>
                <a:srgbClr val="FFFFFF"/>
              </a:solidFill>
              <a:latin typeface="Roboto"/>
              <a:ea typeface="Roboto"/>
              <a:cs typeface="Roboto"/>
              <a:sym typeface="Roboto"/>
            </a:endParaRPr>
          </a:p>
        </p:txBody>
      </p:sp>
      <p:pic>
        <p:nvPicPr>
          <p:cNvPr id="192" name="Google Shape;192;p24"/>
          <p:cNvPicPr preferRelativeResize="0"/>
          <p:nvPr/>
        </p:nvPicPr>
        <p:blipFill>
          <a:blip r:embed="rId5">
            <a:alphaModFix/>
          </a:blip>
          <a:stretch>
            <a:fillRect/>
          </a:stretch>
        </p:blipFill>
        <p:spPr>
          <a:xfrm>
            <a:off x="6136825" y="1919450"/>
            <a:ext cx="2582400" cy="2582400"/>
          </a:xfrm>
          <a:prstGeom prst="rect">
            <a:avLst/>
          </a:prstGeom>
          <a:noFill/>
          <a:ln>
            <a:noFill/>
          </a:ln>
        </p:spPr>
      </p:pic>
      <p:sp>
        <p:nvSpPr>
          <p:cNvPr id="193" name="Google Shape;193;p24"/>
          <p:cNvSpPr txBox="1"/>
          <p:nvPr/>
        </p:nvSpPr>
        <p:spPr>
          <a:xfrm>
            <a:off x="6173699" y="1521250"/>
            <a:ext cx="2582400" cy="3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Physikforum</a:t>
            </a:r>
            <a:endParaRPr b="1" sz="15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solidFill>
                  <a:schemeClr val="accent5"/>
                </a:solidFill>
              </a:rPr>
              <a:t>Minecraft Server</a:t>
            </a:r>
            <a:endParaRPr>
              <a:solidFill>
                <a:schemeClr val="accent5"/>
              </a:solidFill>
            </a:endParaRPr>
          </a:p>
        </p:txBody>
      </p:sp>
      <p:sp>
        <p:nvSpPr>
          <p:cNvPr id="199" name="Google Shape;199;p25"/>
          <p:cNvSpPr txBox="1"/>
          <p:nvPr/>
        </p:nvSpPr>
        <p:spPr>
          <a:xfrm>
            <a:off x="387900" y="1304350"/>
            <a:ext cx="4540500" cy="33348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FFFFFF"/>
              </a:buClr>
              <a:buSzPts val="1600"/>
              <a:buFont typeface="Roboto"/>
              <a:buChar char="●"/>
            </a:pPr>
            <a:r>
              <a:rPr lang="de" sz="1600">
                <a:solidFill>
                  <a:srgbClr val="FFFFFF"/>
                </a:solidFill>
                <a:latin typeface="Roboto"/>
                <a:ea typeface="Roboto"/>
                <a:cs typeface="Roboto"/>
                <a:sym typeface="Roboto"/>
              </a:rPr>
              <a:t>Der Server ist bisher für 3 Monate geplant</a:t>
            </a:r>
            <a:endParaRPr sz="1600">
              <a:solidFill>
                <a:srgbClr val="FFFFFF"/>
              </a:solidFill>
              <a:latin typeface="Roboto"/>
              <a:ea typeface="Roboto"/>
              <a:cs typeface="Roboto"/>
              <a:sym typeface="Roboto"/>
            </a:endParaRPr>
          </a:p>
          <a:p>
            <a:pPr indent="-330200" lvl="0" marL="457200" rtl="0" algn="l">
              <a:lnSpc>
                <a:spcPct val="150000"/>
              </a:lnSpc>
              <a:spcBef>
                <a:spcPts val="0"/>
              </a:spcBef>
              <a:spcAft>
                <a:spcPts val="0"/>
              </a:spcAft>
              <a:buClr>
                <a:srgbClr val="FFFFFF"/>
              </a:buClr>
              <a:buSzPts val="1600"/>
              <a:buFont typeface="Roboto"/>
              <a:buChar char="●"/>
            </a:pPr>
            <a:r>
              <a:rPr lang="de" sz="1600">
                <a:solidFill>
                  <a:srgbClr val="FFFFFF"/>
                </a:solidFill>
                <a:latin typeface="Roboto"/>
                <a:ea typeface="Roboto"/>
                <a:cs typeface="Roboto"/>
                <a:sym typeface="Roboto"/>
              </a:rPr>
              <a:t>Die IP Adresse ist: 185.239.237.48:2567  </a:t>
            </a:r>
            <a:endParaRPr sz="1600">
              <a:solidFill>
                <a:srgbClr val="FFFFFF"/>
              </a:solidFill>
              <a:latin typeface="Roboto"/>
              <a:ea typeface="Roboto"/>
              <a:cs typeface="Roboto"/>
              <a:sym typeface="Roboto"/>
            </a:endParaRPr>
          </a:p>
          <a:p>
            <a:pPr indent="-330200" lvl="0" marL="457200" rtl="0" algn="l">
              <a:lnSpc>
                <a:spcPct val="150000"/>
              </a:lnSpc>
              <a:spcBef>
                <a:spcPts val="0"/>
              </a:spcBef>
              <a:spcAft>
                <a:spcPts val="0"/>
              </a:spcAft>
              <a:buClr>
                <a:srgbClr val="FFFFFF"/>
              </a:buClr>
              <a:buSzPts val="1600"/>
              <a:buFont typeface="Roboto"/>
              <a:buChar char="●"/>
            </a:pPr>
            <a:r>
              <a:rPr lang="de" sz="1600">
                <a:solidFill>
                  <a:srgbClr val="FFFFFF"/>
                </a:solidFill>
                <a:latin typeface="Roboto"/>
                <a:ea typeface="Roboto"/>
                <a:cs typeface="Roboto"/>
                <a:sym typeface="Roboto"/>
              </a:rPr>
              <a:t>Schreibt uns bitte eine Mail an </a:t>
            </a:r>
            <a:r>
              <a:rPr lang="de" sz="1600" u="sng">
                <a:solidFill>
                  <a:schemeClr val="hlink"/>
                </a:solidFill>
                <a:latin typeface="Roboto"/>
                <a:ea typeface="Roboto"/>
                <a:cs typeface="Roboto"/>
                <a:sym typeface="Roboto"/>
                <a:hlinkClick r:id="rId3"/>
              </a:rPr>
              <a:t>LANParty@fsr.physik.uni-potsdam.de</a:t>
            </a:r>
            <a:r>
              <a:rPr lang="de" sz="1600">
                <a:solidFill>
                  <a:srgbClr val="FFFFFF"/>
                </a:solidFill>
                <a:latin typeface="Roboto"/>
                <a:ea typeface="Roboto"/>
                <a:cs typeface="Roboto"/>
                <a:sym typeface="Roboto"/>
              </a:rPr>
              <a:t> um auf die Whitelist zu kommen</a:t>
            </a:r>
            <a:endParaRPr sz="1600">
              <a:solidFill>
                <a:srgbClr val="FFFFFF"/>
              </a:solidFill>
              <a:latin typeface="Roboto"/>
              <a:ea typeface="Roboto"/>
              <a:cs typeface="Roboto"/>
              <a:sym typeface="Roboto"/>
            </a:endParaRPr>
          </a:p>
          <a:p>
            <a:pPr indent="-330200" lvl="0" marL="457200" rtl="0" algn="l">
              <a:lnSpc>
                <a:spcPct val="150000"/>
              </a:lnSpc>
              <a:spcBef>
                <a:spcPts val="0"/>
              </a:spcBef>
              <a:spcAft>
                <a:spcPts val="0"/>
              </a:spcAft>
              <a:buClr>
                <a:srgbClr val="FFFFFF"/>
              </a:buClr>
              <a:buSzPts val="1600"/>
              <a:buFont typeface="Roboto"/>
              <a:buChar char="●"/>
            </a:pPr>
            <a:r>
              <a:rPr lang="de" sz="1600">
                <a:solidFill>
                  <a:srgbClr val="FFFFFF"/>
                </a:solidFill>
                <a:latin typeface="Roboto"/>
                <a:ea typeface="Roboto"/>
                <a:cs typeface="Roboto"/>
                <a:sym typeface="Roboto"/>
              </a:rPr>
              <a:t>Habt Spaß und lernt eure Mitstudierenden kennen!</a:t>
            </a:r>
            <a:endParaRPr sz="1600">
              <a:solidFill>
                <a:srgbClr val="FFFFFF"/>
              </a:solidFill>
              <a:latin typeface="Roboto"/>
              <a:ea typeface="Roboto"/>
              <a:cs typeface="Roboto"/>
              <a:sym typeface="Roboto"/>
            </a:endParaRPr>
          </a:p>
          <a:p>
            <a:pPr indent="-330200" lvl="0" marL="457200" rtl="0" algn="l">
              <a:lnSpc>
                <a:spcPct val="150000"/>
              </a:lnSpc>
              <a:spcBef>
                <a:spcPts val="0"/>
              </a:spcBef>
              <a:spcAft>
                <a:spcPts val="0"/>
              </a:spcAft>
              <a:buClr>
                <a:srgbClr val="FFFFFF"/>
              </a:buClr>
              <a:buSzPts val="1600"/>
              <a:buFont typeface="Roboto"/>
              <a:buChar char="●"/>
            </a:pPr>
            <a:r>
              <a:rPr lang="de" sz="1600">
                <a:solidFill>
                  <a:srgbClr val="FFFFFF"/>
                </a:solidFill>
                <a:latin typeface="Roboto"/>
                <a:ea typeface="Roboto"/>
                <a:cs typeface="Roboto"/>
                <a:sym typeface="Roboto"/>
              </a:rPr>
              <a:t>Alle Infos gibt es auch auf unserer Webseite!</a:t>
            </a:r>
            <a:endParaRPr sz="1600">
              <a:solidFill>
                <a:srgbClr val="FFFFFF"/>
              </a:solidFill>
              <a:latin typeface="Roboto"/>
              <a:ea typeface="Roboto"/>
              <a:cs typeface="Roboto"/>
              <a:sym typeface="Roboto"/>
            </a:endParaRPr>
          </a:p>
          <a:p>
            <a:pPr indent="0" lvl="0" marL="0" rtl="0" algn="ctr">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p:txBody>
      </p:sp>
      <p:pic>
        <p:nvPicPr>
          <p:cNvPr id="200" name="Google Shape;200;p25"/>
          <p:cNvPicPr preferRelativeResize="0"/>
          <p:nvPr/>
        </p:nvPicPr>
        <p:blipFill>
          <a:blip r:embed="rId4">
            <a:alphaModFix/>
          </a:blip>
          <a:stretch>
            <a:fillRect/>
          </a:stretch>
        </p:blipFill>
        <p:spPr>
          <a:xfrm>
            <a:off x="5061525" y="724463"/>
            <a:ext cx="3694577" cy="36945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solidFill>
                  <a:schemeClr val="accent5"/>
                </a:solidFill>
              </a:rPr>
              <a:t>Brückenkurs Mathematik</a:t>
            </a:r>
            <a:endParaRPr>
              <a:solidFill>
                <a:schemeClr val="accent5"/>
              </a:solidFill>
            </a:endParaRPr>
          </a:p>
        </p:txBody>
      </p:sp>
      <p:pic>
        <p:nvPicPr>
          <p:cNvPr id="206" name="Google Shape;206;p26"/>
          <p:cNvPicPr preferRelativeResize="0"/>
          <p:nvPr/>
        </p:nvPicPr>
        <p:blipFill>
          <a:blip r:embed="rId3">
            <a:alphaModFix/>
          </a:blip>
          <a:stretch>
            <a:fillRect/>
          </a:stretch>
        </p:blipFill>
        <p:spPr>
          <a:xfrm>
            <a:off x="2873425" y="1449888"/>
            <a:ext cx="3397150" cy="3296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7"/>
          <p:cNvSpPr txBox="1"/>
          <p:nvPr>
            <p:ph type="title"/>
          </p:nvPr>
        </p:nvSpPr>
        <p:spPr>
          <a:xfrm>
            <a:off x="709375" y="538400"/>
            <a:ext cx="31080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solidFill>
                  <a:schemeClr val="accent5"/>
                </a:solidFill>
              </a:rPr>
              <a:t>Hochschulsport</a:t>
            </a:r>
            <a:endParaRPr>
              <a:solidFill>
                <a:schemeClr val="accent5"/>
              </a:solidFill>
            </a:endParaRPr>
          </a:p>
        </p:txBody>
      </p:sp>
      <p:sp>
        <p:nvSpPr>
          <p:cNvPr id="212" name="Google Shape;212;p27"/>
          <p:cNvSpPr txBox="1"/>
          <p:nvPr/>
        </p:nvSpPr>
        <p:spPr>
          <a:xfrm>
            <a:off x="204200" y="1224500"/>
            <a:ext cx="4567500" cy="10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rgbClr val="FFFFFF"/>
                </a:solidFill>
                <a:latin typeface="Roboto"/>
                <a:ea typeface="Roboto"/>
                <a:cs typeface="Roboto"/>
                <a:sym typeface="Roboto"/>
              </a:rPr>
              <a:t>Beginn Vorschau: 16.10.20</a:t>
            </a:r>
            <a:endParaRPr sz="1600">
              <a:solidFill>
                <a:srgbClr val="FFFFFF"/>
              </a:solidFill>
              <a:latin typeface="Roboto"/>
              <a:ea typeface="Roboto"/>
              <a:cs typeface="Roboto"/>
              <a:sym typeface="Roboto"/>
            </a:endParaRPr>
          </a:p>
          <a:p>
            <a:pPr indent="0" lvl="0" marL="0" rtl="0" algn="l">
              <a:spcBef>
                <a:spcPts val="0"/>
              </a:spcBef>
              <a:spcAft>
                <a:spcPts val="0"/>
              </a:spcAft>
              <a:buNone/>
            </a:pPr>
            <a:r>
              <a:t/>
            </a:r>
            <a:endParaRPr sz="1600">
              <a:solidFill>
                <a:srgbClr val="FFFFFF"/>
              </a:solidFill>
              <a:latin typeface="Roboto"/>
              <a:ea typeface="Roboto"/>
              <a:cs typeface="Roboto"/>
              <a:sym typeface="Roboto"/>
            </a:endParaRPr>
          </a:p>
          <a:p>
            <a:pPr indent="0" lvl="0" marL="0" rtl="0" algn="l">
              <a:spcBef>
                <a:spcPts val="0"/>
              </a:spcBef>
              <a:spcAft>
                <a:spcPts val="0"/>
              </a:spcAft>
              <a:buNone/>
            </a:pPr>
            <a:r>
              <a:rPr lang="de" sz="1600">
                <a:solidFill>
                  <a:srgbClr val="FFFFFF"/>
                </a:solidFill>
                <a:latin typeface="Roboto"/>
                <a:ea typeface="Roboto"/>
                <a:cs typeface="Roboto"/>
                <a:sym typeface="Roboto"/>
              </a:rPr>
              <a:t>Beginn Anmeldezeitraum: 20.10.19, ab 14 Uhr</a:t>
            </a:r>
            <a:endParaRPr sz="1600">
              <a:solidFill>
                <a:srgbClr val="FFFFFF"/>
              </a:solidFill>
              <a:latin typeface="Roboto"/>
              <a:ea typeface="Roboto"/>
              <a:cs typeface="Roboto"/>
              <a:sym typeface="Roboto"/>
            </a:endParaRPr>
          </a:p>
        </p:txBody>
      </p:sp>
      <p:pic>
        <p:nvPicPr>
          <p:cNvPr id="213" name="Google Shape;213;p27"/>
          <p:cNvPicPr preferRelativeResize="0"/>
          <p:nvPr/>
        </p:nvPicPr>
        <p:blipFill>
          <a:blip r:embed="rId3">
            <a:alphaModFix/>
          </a:blip>
          <a:stretch>
            <a:fillRect/>
          </a:stretch>
        </p:blipFill>
        <p:spPr>
          <a:xfrm>
            <a:off x="709375" y="2238900"/>
            <a:ext cx="2754800" cy="2779400"/>
          </a:xfrm>
          <a:prstGeom prst="rect">
            <a:avLst/>
          </a:prstGeom>
          <a:noFill/>
          <a:ln>
            <a:noFill/>
          </a:ln>
        </p:spPr>
      </p:pic>
      <p:sp>
        <p:nvSpPr>
          <p:cNvPr id="214" name="Google Shape;214;p27"/>
          <p:cNvSpPr txBox="1"/>
          <p:nvPr>
            <p:ph type="title"/>
          </p:nvPr>
        </p:nvSpPr>
        <p:spPr>
          <a:xfrm>
            <a:off x="5381300" y="1446300"/>
            <a:ext cx="31080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solidFill>
                  <a:schemeClr val="accent5"/>
                </a:solidFill>
              </a:rPr>
              <a:t>Nextbikes</a:t>
            </a:r>
            <a:endParaRPr>
              <a:solidFill>
                <a:schemeClr val="accent5"/>
              </a:solidFill>
            </a:endParaRPr>
          </a:p>
        </p:txBody>
      </p:sp>
      <p:sp>
        <p:nvSpPr>
          <p:cNvPr id="215" name="Google Shape;215;p27"/>
          <p:cNvSpPr txBox="1"/>
          <p:nvPr/>
        </p:nvSpPr>
        <p:spPr>
          <a:xfrm>
            <a:off x="4321375" y="2303000"/>
            <a:ext cx="4567500" cy="25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rgbClr val="FFFFFF"/>
                </a:solidFill>
                <a:latin typeface="Roboto"/>
                <a:ea typeface="Roboto"/>
                <a:cs typeface="Roboto"/>
                <a:sym typeface="Roboto"/>
              </a:rPr>
              <a:t>Fahrräder vom Anbieter Nextbike können kostenlos für 3 Stunden im Bereich Potsdam ausgeliehen werden !!</a:t>
            </a:r>
            <a:endParaRPr sz="1600">
              <a:solidFill>
                <a:srgbClr val="FFFFFF"/>
              </a:solidFill>
              <a:latin typeface="Roboto"/>
              <a:ea typeface="Roboto"/>
              <a:cs typeface="Roboto"/>
              <a:sym typeface="Roboto"/>
            </a:endParaRPr>
          </a:p>
          <a:p>
            <a:pPr indent="0" lvl="0" marL="0" rtl="0" algn="l">
              <a:spcBef>
                <a:spcPts val="0"/>
              </a:spcBef>
              <a:spcAft>
                <a:spcPts val="0"/>
              </a:spcAft>
              <a:buNone/>
            </a:pPr>
            <a:r>
              <a:t/>
            </a:r>
            <a:endParaRPr sz="1600">
              <a:solidFill>
                <a:srgbClr val="FFFFFF"/>
              </a:solidFill>
              <a:latin typeface="Roboto"/>
              <a:ea typeface="Roboto"/>
              <a:cs typeface="Roboto"/>
              <a:sym typeface="Roboto"/>
            </a:endParaRPr>
          </a:p>
          <a:p>
            <a:pPr indent="0" lvl="0" marL="0" rtl="0" algn="l">
              <a:spcBef>
                <a:spcPts val="0"/>
              </a:spcBef>
              <a:spcAft>
                <a:spcPts val="0"/>
              </a:spcAft>
              <a:buNone/>
            </a:pPr>
            <a:r>
              <a:rPr lang="de" sz="1600">
                <a:solidFill>
                  <a:srgbClr val="FFFFFF"/>
                </a:solidFill>
                <a:latin typeface="Roboto"/>
                <a:ea typeface="Roboto"/>
                <a:cs typeface="Roboto"/>
                <a:sym typeface="Roboto"/>
              </a:rPr>
              <a:t>Meldet euch einfach bei der App an,  wählt als “Partner” die Uni-Potsdam aus und tragt eure Uni Mail ein.</a:t>
            </a:r>
            <a:endParaRPr sz="1600">
              <a:solidFill>
                <a:srgbClr val="FFF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387900" y="189525"/>
            <a:ext cx="8368200" cy="68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de">
                <a:solidFill>
                  <a:schemeClr val="accent5"/>
                </a:solidFill>
              </a:rPr>
              <a:t>FSR MaPhy</a:t>
            </a:r>
            <a:endParaRPr>
              <a:solidFill>
                <a:schemeClr val="accent5"/>
              </a:solidFill>
            </a:endParaRPr>
          </a:p>
        </p:txBody>
      </p:sp>
      <p:pic>
        <p:nvPicPr>
          <p:cNvPr id="221" name="Google Shape;221;p28"/>
          <p:cNvPicPr preferRelativeResize="0"/>
          <p:nvPr/>
        </p:nvPicPr>
        <p:blipFill>
          <a:blip r:embed="rId3">
            <a:alphaModFix/>
          </a:blip>
          <a:stretch>
            <a:fillRect/>
          </a:stretch>
        </p:blipFill>
        <p:spPr>
          <a:xfrm>
            <a:off x="2994725" y="1434750"/>
            <a:ext cx="3154550" cy="3196895"/>
          </a:xfrm>
          <a:prstGeom prst="rect">
            <a:avLst/>
          </a:prstGeom>
          <a:noFill/>
          <a:ln>
            <a:noFill/>
          </a:ln>
        </p:spPr>
      </p:pic>
      <p:sp>
        <p:nvSpPr>
          <p:cNvPr id="222" name="Google Shape;222;p28"/>
          <p:cNvSpPr txBox="1"/>
          <p:nvPr/>
        </p:nvSpPr>
        <p:spPr>
          <a:xfrm>
            <a:off x="2994750" y="4631650"/>
            <a:ext cx="31545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800">
                <a:solidFill>
                  <a:srgbClr val="FFFFFF"/>
                </a:solidFill>
                <a:latin typeface="Roboto Slab"/>
                <a:ea typeface="Roboto Slab"/>
                <a:cs typeface="Roboto Slab"/>
                <a:sym typeface="Roboto Slab"/>
              </a:rPr>
              <a:t>Webseite des FSR MaPhy</a:t>
            </a:r>
            <a:endParaRPr sz="1800">
              <a:solidFill>
                <a:srgbClr val="FFFFFF"/>
              </a:solidFill>
              <a:latin typeface="Roboto Slab"/>
              <a:ea typeface="Roboto Slab"/>
              <a:cs typeface="Roboto Slab"/>
              <a:sym typeface="Roboto Slab"/>
            </a:endParaRPr>
          </a:p>
        </p:txBody>
      </p:sp>
      <p:sp>
        <p:nvSpPr>
          <p:cNvPr id="223" name="Google Shape;223;p28"/>
          <p:cNvSpPr txBox="1"/>
          <p:nvPr/>
        </p:nvSpPr>
        <p:spPr>
          <a:xfrm>
            <a:off x="796800" y="927150"/>
            <a:ext cx="7550400" cy="507600"/>
          </a:xfrm>
          <a:prstGeom prst="rect">
            <a:avLst/>
          </a:prstGeom>
          <a:noFill/>
          <a:ln>
            <a:noFill/>
          </a:ln>
        </p:spPr>
        <p:txBody>
          <a:bodyPr anchorCtr="0" anchor="t" bIns="91425" lIns="91425" spcFirstLastPara="1" rIns="91425" wrap="square" tIns="91425">
            <a:noAutofit/>
          </a:bodyPr>
          <a:lstStyle/>
          <a:p>
            <a:pPr indent="63500" lvl="0" marL="0" rtl="0" algn="ctr">
              <a:lnSpc>
                <a:spcPct val="115000"/>
              </a:lnSpc>
              <a:spcBef>
                <a:spcPts val="0"/>
              </a:spcBef>
              <a:spcAft>
                <a:spcPts val="200"/>
              </a:spcAft>
              <a:buNone/>
            </a:pPr>
            <a:r>
              <a:rPr lang="de" sz="1600" u="sng">
                <a:solidFill>
                  <a:srgbClr val="FFFFFF"/>
                </a:solidFill>
                <a:latin typeface="Roboto Slab"/>
                <a:ea typeface="Roboto Slab"/>
                <a:cs typeface="Roboto Slab"/>
                <a:sym typeface="Roboto Slab"/>
              </a:rPr>
              <a:t>Mail-Adresse:</a:t>
            </a:r>
            <a:r>
              <a:rPr lang="de" sz="1600">
                <a:solidFill>
                  <a:srgbClr val="FFFFFF"/>
                </a:solidFill>
                <a:latin typeface="Roboto Slab"/>
                <a:ea typeface="Roboto Slab"/>
                <a:cs typeface="Roboto Slab"/>
                <a:sym typeface="Roboto Slab"/>
              </a:rPr>
              <a:t> </a:t>
            </a:r>
            <a:r>
              <a:rPr lang="de" sz="1600">
                <a:solidFill>
                  <a:schemeClr val="accent5"/>
                </a:solidFill>
                <a:latin typeface="Roboto Slab"/>
                <a:ea typeface="Roboto Slab"/>
                <a:cs typeface="Roboto Slab"/>
                <a:sym typeface="Roboto Slab"/>
              </a:rPr>
              <a:t>	FSRMaPhy@fsr.physik.uni-potsdam.de</a:t>
            </a:r>
            <a:endParaRPr sz="1600">
              <a:solidFill>
                <a:schemeClr val="accent5"/>
              </a:solidFill>
              <a:latin typeface="Roboto Slab"/>
              <a:ea typeface="Roboto Slab"/>
              <a:cs typeface="Roboto Slab"/>
              <a:sym typeface="Roboto Sla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txBox="1"/>
          <p:nvPr>
            <p:ph type="title"/>
          </p:nvPr>
        </p:nvSpPr>
        <p:spPr>
          <a:xfrm>
            <a:off x="387900" y="233755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de"/>
              <a:t>Für Mathe: https://docs.google.com/forms/d/e/1FAIpQLScXSC6-3RZ86LT6A7jiRfzCrDChyGAjaK3qJQqwR4VE-JQ6JQ/viewform?usp=sf_link</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ctrTitle"/>
          </p:nvPr>
        </p:nvSpPr>
        <p:spPr>
          <a:xfrm>
            <a:off x="2332363" y="826550"/>
            <a:ext cx="4479300" cy="14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t>Vorstellung des FSR MaPhy</a:t>
            </a:r>
            <a:endParaRPr/>
          </a:p>
        </p:txBody>
      </p:sp>
      <p:sp>
        <p:nvSpPr>
          <p:cNvPr id="71" name="Google Shape;71;p14"/>
          <p:cNvSpPr txBox="1"/>
          <p:nvPr>
            <p:ph idx="1" type="subTitle"/>
          </p:nvPr>
        </p:nvSpPr>
        <p:spPr>
          <a:xfrm>
            <a:off x="1680327" y="3017375"/>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2400"/>
          </a:p>
        </p:txBody>
      </p:sp>
      <p:pic>
        <p:nvPicPr>
          <p:cNvPr id="72" name="Google Shape;72;p14"/>
          <p:cNvPicPr preferRelativeResize="0"/>
          <p:nvPr/>
        </p:nvPicPr>
        <p:blipFill>
          <a:blip r:embed="rId3">
            <a:alphaModFix/>
          </a:blip>
          <a:stretch>
            <a:fillRect/>
          </a:stretch>
        </p:blipFill>
        <p:spPr>
          <a:xfrm>
            <a:off x="3554350" y="2973250"/>
            <a:ext cx="2035350" cy="1457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472050" y="152400"/>
            <a:ext cx="3968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sz="3000">
                <a:solidFill>
                  <a:schemeClr val="accent5"/>
                </a:solidFill>
              </a:rPr>
              <a:t>Der Fachschaftsrat</a:t>
            </a:r>
            <a:endParaRPr sz="3000">
              <a:solidFill>
                <a:schemeClr val="accent5"/>
              </a:solidFill>
            </a:endParaRPr>
          </a:p>
        </p:txBody>
      </p:sp>
      <p:pic>
        <p:nvPicPr>
          <p:cNvPr id="78" name="Google Shape;78;p15"/>
          <p:cNvPicPr preferRelativeResize="0"/>
          <p:nvPr/>
        </p:nvPicPr>
        <p:blipFill rotWithShape="1">
          <a:blip r:embed="rId3">
            <a:alphaModFix/>
          </a:blip>
          <a:srcRect b="6727" l="15459" r="14747" t="17772"/>
          <a:stretch/>
        </p:blipFill>
        <p:spPr>
          <a:xfrm>
            <a:off x="1823337" y="908100"/>
            <a:ext cx="5497325" cy="3963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115925" y="2016551"/>
            <a:ext cx="1066426" cy="1283044"/>
          </a:xfrm>
          <a:prstGeom prst="rect">
            <a:avLst/>
          </a:prstGeom>
          <a:noFill/>
          <a:ln>
            <a:noFill/>
          </a:ln>
        </p:spPr>
      </p:pic>
      <p:pic>
        <p:nvPicPr>
          <p:cNvPr id="84" name="Google Shape;84;p16"/>
          <p:cNvPicPr preferRelativeResize="0"/>
          <p:nvPr/>
        </p:nvPicPr>
        <p:blipFill rotWithShape="1">
          <a:blip r:embed="rId4">
            <a:alphaModFix/>
          </a:blip>
          <a:srcRect b="19363" l="41817" r="27803" t="25781"/>
          <a:stretch/>
        </p:blipFill>
        <p:spPr>
          <a:xfrm>
            <a:off x="988325" y="1376014"/>
            <a:ext cx="1147170" cy="1380900"/>
          </a:xfrm>
          <a:prstGeom prst="rect">
            <a:avLst/>
          </a:prstGeom>
          <a:noFill/>
          <a:ln>
            <a:noFill/>
          </a:ln>
        </p:spPr>
      </p:pic>
      <p:pic>
        <p:nvPicPr>
          <p:cNvPr id="85" name="Google Shape;85;p16"/>
          <p:cNvPicPr preferRelativeResize="0"/>
          <p:nvPr/>
        </p:nvPicPr>
        <p:blipFill>
          <a:blip r:embed="rId5">
            <a:alphaModFix/>
          </a:blip>
          <a:stretch>
            <a:fillRect/>
          </a:stretch>
        </p:blipFill>
        <p:spPr>
          <a:xfrm>
            <a:off x="552600" y="3224825"/>
            <a:ext cx="1147176" cy="1522742"/>
          </a:xfrm>
          <a:prstGeom prst="rect">
            <a:avLst/>
          </a:prstGeom>
          <a:noFill/>
          <a:ln>
            <a:noFill/>
          </a:ln>
        </p:spPr>
      </p:pic>
      <p:pic>
        <p:nvPicPr>
          <p:cNvPr id="86" name="Google Shape;86;p16"/>
          <p:cNvPicPr preferRelativeResize="0"/>
          <p:nvPr/>
        </p:nvPicPr>
        <p:blipFill>
          <a:blip r:embed="rId6">
            <a:alphaModFix/>
          </a:blip>
          <a:stretch>
            <a:fillRect/>
          </a:stretch>
        </p:blipFill>
        <p:spPr>
          <a:xfrm>
            <a:off x="1659025" y="2252471"/>
            <a:ext cx="1267550" cy="1631680"/>
          </a:xfrm>
          <a:prstGeom prst="rect">
            <a:avLst/>
          </a:prstGeom>
          <a:noFill/>
          <a:ln>
            <a:noFill/>
          </a:ln>
        </p:spPr>
      </p:pic>
      <p:pic>
        <p:nvPicPr>
          <p:cNvPr id="87" name="Google Shape;87;p16"/>
          <p:cNvPicPr preferRelativeResize="0"/>
          <p:nvPr/>
        </p:nvPicPr>
        <p:blipFill>
          <a:blip r:embed="rId7">
            <a:alphaModFix/>
          </a:blip>
          <a:stretch>
            <a:fillRect/>
          </a:stretch>
        </p:blipFill>
        <p:spPr>
          <a:xfrm>
            <a:off x="2628625" y="3095900"/>
            <a:ext cx="1267550" cy="1640504"/>
          </a:xfrm>
          <a:prstGeom prst="rect">
            <a:avLst/>
          </a:prstGeom>
          <a:noFill/>
          <a:ln>
            <a:noFill/>
          </a:ln>
        </p:spPr>
      </p:pic>
      <p:pic>
        <p:nvPicPr>
          <p:cNvPr id="88" name="Google Shape;88;p16"/>
          <p:cNvPicPr preferRelativeResize="0"/>
          <p:nvPr/>
        </p:nvPicPr>
        <p:blipFill>
          <a:blip r:embed="rId8">
            <a:alphaModFix/>
          </a:blip>
          <a:stretch>
            <a:fillRect/>
          </a:stretch>
        </p:blipFill>
        <p:spPr>
          <a:xfrm>
            <a:off x="2574996" y="1396800"/>
            <a:ext cx="1321180" cy="1594674"/>
          </a:xfrm>
          <a:prstGeom prst="rect">
            <a:avLst/>
          </a:prstGeom>
          <a:noFill/>
          <a:ln>
            <a:noFill/>
          </a:ln>
        </p:spPr>
      </p:pic>
      <p:pic>
        <p:nvPicPr>
          <p:cNvPr id="89" name="Google Shape;89;p16"/>
          <p:cNvPicPr preferRelativeResize="0"/>
          <p:nvPr/>
        </p:nvPicPr>
        <p:blipFill>
          <a:blip r:embed="rId9">
            <a:alphaModFix/>
          </a:blip>
          <a:stretch>
            <a:fillRect/>
          </a:stretch>
        </p:blipFill>
        <p:spPr>
          <a:xfrm>
            <a:off x="7821425" y="1877838"/>
            <a:ext cx="1147175" cy="1722461"/>
          </a:xfrm>
          <a:prstGeom prst="rect">
            <a:avLst/>
          </a:prstGeom>
          <a:noFill/>
          <a:ln>
            <a:noFill/>
          </a:ln>
        </p:spPr>
      </p:pic>
      <p:pic>
        <p:nvPicPr>
          <p:cNvPr id="90" name="Google Shape;90;p16"/>
          <p:cNvPicPr preferRelativeResize="0"/>
          <p:nvPr/>
        </p:nvPicPr>
        <p:blipFill>
          <a:blip r:embed="rId10">
            <a:alphaModFix/>
          </a:blip>
          <a:stretch>
            <a:fillRect/>
          </a:stretch>
        </p:blipFill>
        <p:spPr>
          <a:xfrm>
            <a:off x="6122525" y="2777225"/>
            <a:ext cx="1086875" cy="1302297"/>
          </a:xfrm>
          <a:prstGeom prst="rect">
            <a:avLst/>
          </a:prstGeom>
          <a:noFill/>
          <a:ln>
            <a:noFill/>
          </a:ln>
        </p:spPr>
      </p:pic>
      <p:pic>
        <p:nvPicPr>
          <p:cNvPr id="91" name="Google Shape;91;p16"/>
          <p:cNvPicPr preferRelativeResize="0"/>
          <p:nvPr/>
        </p:nvPicPr>
        <p:blipFill>
          <a:blip r:embed="rId11">
            <a:alphaModFix/>
          </a:blip>
          <a:stretch>
            <a:fillRect/>
          </a:stretch>
        </p:blipFill>
        <p:spPr>
          <a:xfrm>
            <a:off x="4894225" y="3054375"/>
            <a:ext cx="1228299" cy="1594674"/>
          </a:xfrm>
          <a:prstGeom prst="rect">
            <a:avLst/>
          </a:prstGeom>
          <a:noFill/>
          <a:ln>
            <a:noFill/>
          </a:ln>
        </p:spPr>
      </p:pic>
      <p:pic>
        <p:nvPicPr>
          <p:cNvPr id="92" name="Google Shape;92;p16"/>
          <p:cNvPicPr preferRelativeResize="0"/>
          <p:nvPr/>
        </p:nvPicPr>
        <p:blipFill>
          <a:blip r:embed="rId12">
            <a:alphaModFix/>
          </a:blip>
          <a:stretch>
            <a:fillRect/>
          </a:stretch>
        </p:blipFill>
        <p:spPr>
          <a:xfrm>
            <a:off x="7050225" y="3385113"/>
            <a:ext cx="1026675" cy="1437350"/>
          </a:xfrm>
          <a:prstGeom prst="rect">
            <a:avLst/>
          </a:prstGeom>
          <a:noFill/>
          <a:ln>
            <a:noFill/>
          </a:ln>
        </p:spPr>
      </p:pic>
      <p:pic>
        <p:nvPicPr>
          <p:cNvPr id="93" name="Google Shape;93;p16"/>
          <p:cNvPicPr preferRelativeResize="0"/>
          <p:nvPr/>
        </p:nvPicPr>
        <p:blipFill>
          <a:blip r:embed="rId13">
            <a:alphaModFix/>
          </a:blip>
          <a:stretch>
            <a:fillRect/>
          </a:stretch>
        </p:blipFill>
        <p:spPr>
          <a:xfrm>
            <a:off x="3703004" y="2167600"/>
            <a:ext cx="1343995" cy="1795775"/>
          </a:xfrm>
          <a:prstGeom prst="rect">
            <a:avLst/>
          </a:prstGeom>
          <a:noFill/>
          <a:ln>
            <a:noFill/>
          </a:ln>
        </p:spPr>
      </p:pic>
      <p:pic>
        <p:nvPicPr>
          <p:cNvPr id="94" name="Google Shape;94;p16"/>
          <p:cNvPicPr preferRelativeResize="0"/>
          <p:nvPr/>
        </p:nvPicPr>
        <p:blipFill>
          <a:blip r:embed="rId14">
            <a:alphaModFix/>
          </a:blip>
          <a:stretch>
            <a:fillRect/>
          </a:stretch>
        </p:blipFill>
        <p:spPr>
          <a:xfrm>
            <a:off x="4335675" y="767891"/>
            <a:ext cx="1228300" cy="1526708"/>
          </a:xfrm>
          <a:prstGeom prst="rect">
            <a:avLst/>
          </a:prstGeom>
          <a:noFill/>
          <a:ln>
            <a:noFill/>
          </a:ln>
        </p:spPr>
      </p:pic>
      <p:pic>
        <p:nvPicPr>
          <p:cNvPr id="95" name="Google Shape;95;p16"/>
          <p:cNvPicPr preferRelativeResize="0"/>
          <p:nvPr/>
        </p:nvPicPr>
        <p:blipFill>
          <a:blip r:embed="rId15">
            <a:alphaModFix/>
          </a:blip>
          <a:stretch>
            <a:fillRect/>
          </a:stretch>
        </p:blipFill>
        <p:spPr>
          <a:xfrm>
            <a:off x="5525700" y="1143890"/>
            <a:ext cx="1267549" cy="1742561"/>
          </a:xfrm>
          <a:prstGeom prst="rect">
            <a:avLst/>
          </a:prstGeom>
          <a:noFill/>
          <a:ln>
            <a:noFill/>
          </a:ln>
        </p:spPr>
      </p:pic>
      <p:pic>
        <p:nvPicPr>
          <p:cNvPr id="96" name="Google Shape;96;p16"/>
          <p:cNvPicPr preferRelativeResize="0"/>
          <p:nvPr/>
        </p:nvPicPr>
        <p:blipFill rotWithShape="1">
          <a:blip r:embed="rId16">
            <a:alphaModFix/>
          </a:blip>
          <a:srcRect b="13192" l="0" r="0" t="30813"/>
          <a:stretch/>
        </p:blipFill>
        <p:spPr>
          <a:xfrm>
            <a:off x="6542525" y="1022337"/>
            <a:ext cx="1451510" cy="1374550"/>
          </a:xfrm>
          <a:prstGeom prst="rect">
            <a:avLst/>
          </a:prstGeom>
          <a:noFill/>
          <a:ln>
            <a:noFill/>
          </a:ln>
        </p:spPr>
      </p:pic>
      <p:sp>
        <p:nvSpPr>
          <p:cNvPr id="97" name="Google Shape;97;p16"/>
          <p:cNvSpPr txBox="1"/>
          <p:nvPr/>
        </p:nvSpPr>
        <p:spPr>
          <a:xfrm>
            <a:off x="255988" y="1669750"/>
            <a:ext cx="7863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Sönke</a:t>
            </a:r>
            <a:endParaRPr b="1" sz="1500">
              <a:solidFill>
                <a:srgbClr val="FFFFFF"/>
              </a:solidFill>
              <a:latin typeface="Roboto"/>
              <a:ea typeface="Roboto"/>
              <a:cs typeface="Roboto"/>
              <a:sym typeface="Roboto"/>
            </a:endParaRPr>
          </a:p>
        </p:txBody>
      </p:sp>
      <p:sp>
        <p:nvSpPr>
          <p:cNvPr id="98" name="Google Shape;98;p16"/>
          <p:cNvSpPr txBox="1"/>
          <p:nvPr/>
        </p:nvSpPr>
        <p:spPr>
          <a:xfrm>
            <a:off x="612887" y="47007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Charlott</a:t>
            </a:r>
            <a:endParaRPr b="1" sz="1500">
              <a:solidFill>
                <a:srgbClr val="FFFFFF"/>
              </a:solidFill>
              <a:latin typeface="Roboto"/>
              <a:ea typeface="Roboto"/>
              <a:cs typeface="Roboto"/>
              <a:sym typeface="Roboto"/>
            </a:endParaRPr>
          </a:p>
        </p:txBody>
      </p:sp>
      <p:sp>
        <p:nvSpPr>
          <p:cNvPr id="99" name="Google Shape;99;p16"/>
          <p:cNvSpPr txBox="1"/>
          <p:nvPr/>
        </p:nvSpPr>
        <p:spPr>
          <a:xfrm>
            <a:off x="1699775" y="38128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Daniel</a:t>
            </a:r>
            <a:endParaRPr b="1" sz="1500">
              <a:solidFill>
                <a:srgbClr val="FFFFFF"/>
              </a:solidFill>
              <a:latin typeface="Roboto"/>
              <a:ea typeface="Roboto"/>
              <a:cs typeface="Roboto"/>
              <a:sym typeface="Roboto"/>
            </a:endParaRPr>
          </a:p>
        </p:txBody>
      </p:sp>
      <p:sp>
        <p:nvSpPr>
          <p:cNvPr id="100" name="Google Shape;100;p16"/>
          <p:cNvSpPr txBox="1"/>
          <p:nvPr/>
        </p:nvSpPr>
        <p:spPr>
          <a:xfrm>
            <a:off x="2722300" y="10500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Hans</a:t>
            </a:r>
            <a:endParaRPr b="1" sz="1500">
              <a:solidFill>
                <a:srgbClr val="FFFFFF"/>
              </a:solidFill>
              <a:latin typeface="Roboto"/>
              <a:ea typeface="Roboto"/>
              <a:cs typeface="Roboto"/>
              <a:sym typeface="Roboto"/>
            </a:endParaRPr>
          </a:p>
        </p:txBody>
      </p:sp>
      <p:sp>
        <p:nvSpPr>
          <p:cNvPr id="101" name="Google Shape;101;p16"/>
          <p:cNvSpPr txBox="1"/>
          <p:nvPr/>
        </p:nvSpPr>
        <p:spPr>
          <a:xfrm>
            <a:off x="2722300" y="47007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Johannes</a:t>
            </a:r>
            <a:endParaRPr b="1" sz="1500">
              <a:solidFill>
                <a:srgbClr val="FFFFFF"/>
              </a:solidFill>
              <a:latin typeface="Roboto"/>
              <a:ea typeface="Roboto"/>
              <a:cs typeface="Roboto"/>
              <a:sym typeface="Roboto"/>
            </a:endParaRPr>
          </a:p>
        </p:txBody>
      </p:sp>
      <p:sp>
        <p:nvSpPr>
          <p:cNvPr id="102" name="Google Shape;102;p16"/>
          <p:cNvSpPr txBox="1"/>
          <p:nvPr/>
        </p:nvSpPr>
        <p:spPr>
          <a:xfrm>
            <a:off x="3861712" y="388415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Lisa</a:t>
            </a:r>
            <a:endParaRPr b="1" sz="1500">
              <a:solidFill>
                <a:srgbClr val="FFFFFF"/>
              </a:solidFill>
              <a:latin typeface="Roboto"/>
              <a:ea typeface="Roboto"/>
              <a:cs typeface="Roboto"/>
              <a:sym typeface="Roboto"/>
            </a:endParaRPr>
          </a:p>
        </p:txBody>
      </p:sp>
      <p:sp>
        <p:nvSpPr>
          <p:cNvPr id="103" name="Google Shape;103;p16"/>
          <p:cNvSpPr txBox="1"/>
          <p:nvPr/>
        </p:nvSpPr>
        <p:spPr>
          <a:xfrm>
            <a:off x="5024175" y="4597375"/>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Kyra</a:t>
            </a:r>
            <a:endParaRPr b="1" sz="1500">
              <a:solidFill>
                <a:srgbClr val="FFFFFF"/>
              </a:solidFill>
              <a:latin typeface="Roboto"/>
              <a:ea typeface="Roboto"/>
              <a:cs typeface="Roboto"/>
              <a:sym typeface="Roboto"/>
            </a:endParaRPr>
          </a:p>
        </p:txBody>
      </p:sp>
      <p:sp>
        <p:nvSpPr>
          <p:cNvPr id="104" name="Google Shape;104;p16"/>
          <p:cNvSpPr txBox="1"/>
          <p:nvPr/>
        </p:nvSpPr>
        <p:spPr>
          <a:xfrm>
            <a:off x="6182812" y="405585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Julian</a:t>
            </a:r>
            <a:endParaRPr b="1" sz="1500">
              <a:solidFill>
                <a:srgbClr val="FFFFFF"/>
              </a:solidFill>
              <a:latin typeface="Roboto"/>
              <a:ea typeface="Roboto"/>
              <a:cs typeface="Roboto"/>
              <a:sym typeface="Roboto"/>
            </a:endParaRPr>
          </a:p>
        </p:txBody>
      </p:sp>
      <p:sp>
        <p:nvSpPr>
          <p:cNvPr id="105" name="Google Shape;105;p16"/>
          <p:cNvSpPr txBox="1"/>
          <p:nvPr/>
        </p:nvSpPr>
        <p:spPr>
          <a:xfrm>
            <a:off x="7050262" y="47007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Leon</a:t>
            </a:r>
            <a:endParaRPr b="1" sz="1500">
              <a:solidFill>
                <a:srgbClr val="FFFFFF"/>
              </a:solidFill>
              <a:latin typeface="Roboto"/>
              <a:ea typeface="Roboto"/>
              <a:cs typeface="Roboto"/>
              <a:sym typeface="Roboto"/>
            </a:endParaRPr>
          </a:p>
        </p:txBody>
      </p:sp>
      <p:sp>
        <p:nvSpPr>
          <p:cNvPr id="106" name="Google Shape;106;p16"/>
          <p:cNvSpPr txBox="1"/>
          <p:nvPr/>
        </p:nvSpPr>
        <p:spPr>
          <a:xfrm>
            <a:off x="7881712" y="15362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Jasmin</a:t>
            </a:r>
            <a:endParaRPr b="1" sz="1500">
              <a:solidFill>
                <a:srgbClr val="FFFFFF"/>
              </a:solidFill>
              <a:latin typeface="Roboto"/>
              <a:ea typeface="Roboto"/>
              <a:cs typeface="Roboto"/>
              <a:sym typeface="Roboto"/>
            </a:endParaRPr>
          </a:p>
        </p:txBody>
      </p:sp>
      <p:sp>
        <p:nvSpPr>
          <p:cNvPr id="107" name="Google Shape;107;p16"/>
          <p:cNvSpPr txBox="1"/>
          <p:nvPr/>
        </p:nvSpPr>
        <p:spPr>
          <a:xfrm>
            <a:off x="4436537" y="4211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Marten</a:t>
            </a:r>
            <a:endParaRPr b="1" sz="1500">
              <a:solidFill>
                <a:srgbClr val="FFFFFF"/>
              </a:solidFill>
              <a:latin typeface="Roboto"/>
              <a:ea typeface="Roboto"/>
              <a:cs typeface="Roboto"/>
              <a:sym typeface="Roboto"/>
            </a:endParaRPr>
          </a:p>
        </p:txBody>
      </p:sp>
      <p:sp>
        <p:nvSpPr>
          <p:cNvPr id="108" name="Google Shape;108;p16"/>
          <p:cNvSpPr txBox="1"/>
          <p:nvPr/>
        </p:nvSpPr>
        <p:spPr>
          <a:xfrm>
            <a:off x="5646187" y="7971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Niklas</a:t>
            </a:r>
            <a:endParaRPr b="1" sz="1500">
              <a:solidFill>
                <a:srgbClr val="FFFFFF"/>
              </a:solidFill>
              <a:latin typeface="Roboto"/>
              <a:ea typeface="Roboto"/>
              <a:cs typeface="Roboto"/>
              <a:sym typeface="Roboto"/>
            </a:endParaRPr>
          </a:p>
        </p:txBody>
      </p:sp>
      <p:sp>
        <p:nvSpPr>
          <p:cNvPr id="109" name="Google Shape;109;p16"/>
          <p:cNvSpPr txBox="1"/>
          <p:nvPr/>
        </p:nvSpPr>
        <p:spPr>
          <a:xfrm>
            <a:off x="6754987" y="675525"/>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Alicia</a:t>
            </a:r>
            <a:endParaRPr b="1" sz="1500">
              <a:solidFill>
                <a:srgbClr val="FFFFFF"/>
              </a:solidFill>
              <a:latin typeface="Roboto"/>
              <a:ea typeface="Roboto"/>
              <a:cs typeface="Roboto"/>
              <a:sym typeface="Roboto"/>
            </a:endParaRPr>
          </a:p>
        </p:txBody>
      </p:sp>
      <p:sp>
        <p:nvSpPr>
          <p:cNvPr id="110" name="Google Shape;110;p16"/>
          <p:cNvSpPr txBox="1"/>
          <p:nvPr>
            <p:ph type="title"/>
          </p:nvPr>
        </p:nvSpPr>
        <p:spPr>
          <a:xfrm>
            <a:off x="472050" y="152400"/>
            <a:ext cx="3968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sz="3000">
                <a:solidFill>
                  <a:schemeClr val="accent5"/>
                </a:solidFill>
              </a:rPr>
              <a:t>Der Fachschaftsrat</a:t>
            </a:r>
            <a:endParaRPr sz="3000">
              <a:solidFill>
                <a:schemeClr val="accent5"/>
              </a:solidFill>
            </a:endParaRPr>
          </a:p>
        </p:txBody>
      </p:sp>
      <p:sp>
        <p:nvSpPr>
          <p:cNvPr id="111" name="Google Shape;111;p16"/>
          <p:cNvSpPr txBox="1"/>
          <p:nvPr/>
        </p:nvSpPr>
        <p:spPr>
          <a:xfrm>
            <a:off x="1048612" y="1050000"/>
            <a:ext cx="10266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500">
                <a:solidFill>
                  <a:srgbClr val="FFFFFF"/>
                </a:solidFill>
                <a:latin typeface="Roboto"/>
                <a:ea typeface="Roboto"/>
                <a:cs typeface="Roboto"/>
                <a:sym typeface="Roboto"/>
              </a:rPr>
              <a:t>Moritz</a:t>
            </a:r>
            <a:endParaRPr b="1" sz="1500">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ph type="title"/>
          </p:nvPr>
        </p:nvSpPr>
        <p:spPr>
          <a:xfrm>
            <a:off x="387900" y="555600"/>
            <a:ext cx="3362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sz="3000">
                <a:solidFill>
                  <a:schemeClr val="accent5"/>
                </a:solidFill>
              </a:rPr>
              <a:t>Aufgaben des Fachschaftsrats</a:t>
            </a:r>
            <a:endParaRPr sz="3000">
              <a:solidFill>
                <a:schemeClr val="accent5"/>
              </a:solidFill>
            </a:endParaRPr>
          </a:p>
        </p:txBody>
      </p:sp>
      <p:pic>
        <p:nvPicPr>
          <p:cNvPr id="117" name="Google Shape;117;p17"/>
          <p:cNvPicPr preferRelativeResize="0"/>
          <p:nvPr/>
        </p:nvPicPr>
        <p:blipFill>
          <a:blip r:embed="rId3">
            <a:alphaModFix/>
          </a:blip>
          <a:stretch>
            <a:fillRect/>
          </a:stretch>
        </p:blipFill>
        <p:spPr>
          <a:xfrm rot="435968">
            <a:off x="5840200" y="4259962"/>
            <a:ext cx="1377200" cy="688600"/>
          </a:xfrm>
          <a:prstGeom prst="rect">
            <a:avLst/>
          </a:prstGeom>
          <a:noFill/>
          <a:ln cap="flat" cmpd="sng" w="9525">
            <a:solidFill>
              <a:srgbClr val="000000"/>
            </a:solidFill>
            <a:prstDash val="solid"/>
            <a:round/>
            <a:headEnd len="sm" w="sm" type="none"/>
            <a:tailEnd len="sm" w="sm" type="none"/>
          </a:ln>
        </p:spPr>
      </p:pic>
      <p:pic>
        <p:nvPicPr>
          <p:cNvPr id="118" name="Google Shape;118;p17"/>
          <p:cNvPicPr preferRelativeResize="0"/>
          <p:nvPr/>
        </p:nvPicPr>
        <p:blipFill>
          <a:blip r:embed="rId4">
            <a:alphaModFix/>
          </a:blip>
          <a:stretch>
            <a:fillRect/>
          </a:stretch>
        </p:blipFill>
        <p:spPr>
          <a:xfrm rot="-293287">
            <a:off x="7604938" y="3990647"/>
            <a:ext cx="1416399" cy="867175"/>
          </a:xfrm>
          <a:prstGeom prst="rect">
            <a:avLst/>
          </a:prstGeom>
          <a:noFill/>
          <a:ln>
            <a:noFill/>
          </a:ln>
        </p:spPr>
      </p:pic>
      <p:pic>
        <p:nvPicPr>
          <p:cNvPr id="119" name="Google Shape;119;p17"/>
          <p:cNvPicPr preferRelativeResize="0"/>
          <p:nvPr/>
        </p:nvPicPr>
        <p:blipFill>
          <a:blip r:embed="rId5">
            <a:alphaModFix/>
          </a:blip>
          <a:stretch>
            <a:fillRect/>
          </a:stretch>
        </p:blipFill>
        <p:spPr>
          <a:xfrm rot="662657">
            <a:off x="7556254" y="1537198"/>
            <a:ext cx="1227892" cy="727678"/>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sp>
        <p:nvSpPr>
          <p:cNvPr id="120" name="Google Shape;120;p17"/>
          <p:cNvSpPr txBox="1"/>
          <p:nvPr/>
        </p:nvSpPr>
        <p:spPr>
          <a:xfrm rot="-272231">
            <a:off x="232795" y="2818047"/>
            <a:ext cx="1846888" cy="86368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Ansprechpartner bei Problemen im Studium</a:t>
            </a:r>
            <a:endParaRPr sz="1600">
              <a:solidFill>
                <a:srgbClr val="FFFFFF"/>
              </a:solidFill>
              <a:latin typeface="Roboto"/>
              <a:ea typeface="Roboto"/>
              <a:cs typeface="Roboto"/>
              <a:sym typeface="Roboto"/>
            </a:endParaRPr>
          </a:p>
        </p:txBody>
      </p:sp>
      <p:sp>
        <p:nvSpPr>
          <p:cNvPr id="121" name="Google Shape;121;p17"/>
          <p:cNvSpPr txBox="1"/>
          <p:nvPr/>
        </p:nvSpPr>
        <p:spPr>
          <a:xfrm rot="158467">
            <a:off x="630219" y="3808489"/>
            <a:ext cx="2408859" cy="86372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Organisator für Veranstaltungen</a:t>
            </a:r>
            <a:endParaRPr sz="1600">
              <a:solidFill>
                <a:srgbClr val="FFFFFF"/>
              </a:solidFill>
              <a:latin typeface="Roboto"/>
              <a:ea typeface="Roboto"/>
              <a:cs typeface="Roboto"/>
              <a:sym typeface="Roboto"/>
            </a:endParaRPr>
          </a:p>
        </p:txBody>
      </p:sp>
      <p:sp>
        <p:nvSpPr>
          <p:cNvPr id="122" name="Google Shape;122;p17"/>
          <p:cNvSpPr txBox="1"/>
          <p:nvPr/>
        </p:nvSpPr>
        <p:spPr>
          <a:xfrm rot="-348">
            <a:off x="3089250" y="2183698"/>
            <a:ext cx="2965500" cy="740700"/>
          </a:xfrm>
          <a:prstGeom prst="rect">
            <a:avLst/>
          </a:prstGeom>
          <a:noFill/>
          <a:ln cap="flat" cmpd="sng" w="19050">
            <a:solidFill>
              <a:srgbClr val="FF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de" sz="1700">
                <a:solidFill>
                  <a:srgbClr val="FFFFFF"/>
                </a:solidFill>
                <a:latin typeface="Roboto"/>
                <a:ea typeface="Roboto"/>
                <a:cs typeface="Roboto"/>
                <a:sym typeface="Roboto"/>
              </a:rPr>
              <a:t>Ehrenamtlich aktiv für DICH und UNSERE Universität</a:t>
            </a:r>
            <a:endParaRPr b="1" sz="1700">
              <a:solidFill>
                <a:srgbClr val="FFFFFF"/>
              </a:solidFill>
              <a:latin typeface="Roboto"/>
              <a:ea typeface="Roboto"/>
              <a:cs typeface="Roboto"/>
              <a:sym typeface="Roboto"/>
            </a:endParaRPr>
          </a:p>
        </p:txBody>
      </p:sp>
      <p:sp>
        <p:nvSpPr>
          <p:cNvPr id="123" name="Google Shape;123;p17"/>
          <p:cNvSpPr txBox="1"/>
          <p:nvPr/>
        </p:nvSpPr>
        <p:spPr>
          <a:xfrm rot="321827">
            <a:off x="237933" y="1639631"/>
            <a:ext cx="2820952" cy="90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Verwaltung von Lernräumen der Fachschaft</a:t>
            </a:r>
            <a:endParaRPr sz="1600">
              <a:solidFill>
                <a:srgbClr val="FFFFFF"/>
              </a:solidFill>
              <a:latin typeface="Roboto"/>
              <a:ea typeface="Roboto"/>
              <a:cs typeface="Roboto"/>
              <a:sym typeface="Roboto"/>
            </a:endParaRPr>
          </a:p>
        </p:txBody>
      </p:sp>
      <p:sp>
        <p:nvSpPr>
          <p:cNvPr id="124" name="Google Shape;124;p17"/>
          <p:cNvSpPr txBox="1"/>
          <p:nvPr/>
        </p:nvSpPr>
        <p:spPr>
          <a:xfrm rot="733575">
            <a:off x="4207989" y="1235896"/>
            <a:ext cx="2483324" cy="74070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Mitglieder der Gremien der Universität</a:t>
            </a:r>
            <a:endParaRPr sz="1600">
              <a:solidFill>
                <a:srgbClr val="FFFFFF"/>
              </a:solidFill>
              <a:latin typeface="Roboto"/>
              <a:ea typeface="Roboto"/>
              <a:cs typeface="Roboto"/>
              <a:sym typeface="Roboto"/>
            </a:endParaRPr>
          </a:p>
        </p:txBody>
      </p:sp>
      <p:sp>
        <p:nvSpPr>
          <p:cNvPr id="125" name="Google Shape;125;p17"/>
          <p:cNvSpPr txBox="1"/>
          <p:nvPr/>
        </p:nvSpPr>
        <p:spPr>
          <a:xfrm rot="-318736">
            <a:off x="5919125" y="435356"/>
            <a:ext cx="2958407" cy="74056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aktiv in Gremien der studentischen Selbstverwaltung</a:t>
            </a:r>
            <a:endParaRPr sz="1600">
              <a:solidFill>
                <a:srgbClr val="FFFFFF"/>
              </a:solidFill>
              <a:latin typeface="Roboto"/>
              <a:ea typeface="Roboto"/>
              <a:cs typeface="Roboto"/>
              <a:sym typeface="Roboto"/>
            </a:endParaRPr>
          </a:p>
        </p:txBody>
      </p:sp>
      <p:sp>
        <p:nvSpPr>
          <p:cNvPr id="126" name="Google Shape;126;p17"/>
          <p:cNvSpPr txBox="1"/>
          <p:nvPr/>
        </p:nvSpPr>
        <p:spPr>
          <a:xfrm rot="-207452">
            <a:off x="6011266" y="3115493"/>
            <a:ext cx="2527000" cy="74085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immer im Austausch mit Fachschaften anderer Universitäten</a:t>
            </a:r>
            <a:endParaRPr sz="1600">
              <a:solidFill>
                <a:srgbClr val="FFFFFF"/>
              </a:solidFill>
              <a:latin typeface="Roboto"/>
              <a:ea typeface="Roboto"/>
              <a:cs typeface="Roboto"/>
              <a:sym typeface="Roboto"/>
            </a:endParaRPr>
          </a:p>
        </p:txBody>
      </p:sp>
      <p:sp>
        <p:nvSpPr>
          <p:cNvPr id="127" name="Google Shape;127;p17"/>
          <p:cNvSpPr txBox="1"/>
          <p:nvPr/>
        </p:nvSpPr>
        <p:spPr>
          <a:xfrm rot="-492810">
            <a:off x="3498048" y="4169685"/>
            <a:ext cx="1952932" cy="64500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Hochschulpolitik mitgestalten</a:t>
            </a:r>
            <a:endParaRPr sz="1600">
              <a:solidFill>
                <a:srgbClr val="FFFFFF"/>
              </a:solidFill>
              <a:latin typeface="Roboto"/>
              <a:ea typeface="Roboto"/>
              <a:cs typeface="Roboto"/>
              <a:sym typeface="Roboto"/>
            </a:endParaRPr>
          </a:p>
        </p:txBody>
      </p:sp>
      <p:sp>
        <p:nvSpPr>
          <p:cNvPr id="128" name="Google Shape;128;p17"/>
          <p:cNvSpPr txBox="1"/>
          <p:nvPr/>
        </p:nvSpPr>
        <p:spPr>
          <a:xfrm rot="124290">
            <a:off x="2441500" y="3088147"/>
            <a:ext cx="2680752" cy="84085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600">
                <a:solidFill>
                  <a:srgbClr val="FFFFFF"/>
                </a:solidFill>
                <a:latin typeface="Roboto"/>
                <a:ea typeface="Roboto"/>
                <a:cs typeface="Roboto"/>
                <a:sym typeface="Roboto"/>
              </a:rPr>
              <a:t>Erstifahrt und Erstiwoche </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de" sz="1600">
                <a:solidFill>
                  <a:srgbClr val="FFFFFF"/>
                </a:solidFill>
                <a:latin typeface="Roboto"/>
                <a:ea typeface="Roboto"/>
                <a:cs typeface="Roboto"/>
                <a:sym typeface="Roboto"/>
              </a:rPr>
              <a:t>(leider diesmal SEHR eingeschränkt)</a:t>
            </a:r>
            <a:endParaRPr sz="1600">
              <a:solidFill>
                <a:srgbClr val="FFFFFF"/>
              </a:solidFill>
              <a:latin typeface="Roboto"/>
              <a:ea typeface="Roboto"/>
              <a:cs typeface="Roboto"/>
              <a:sym typeface="Roboto"/>
            </a:endParaRPr>
          </a:p>
        </p:txBody>
      </p:sp>
      <p:pic>
        <p:nvPicPr>
          <p:cNvPr id="129" name="Google Shape;129;p17"/>
          <p:cNvPicPr preferRelativeResize="0"/>
          <p:nvPr/>
        </p:nvPicPr>
        <p:blipFill rotWithShape="1">
          <a:blip r:embed="rId6">
            <a:alphaModFix/>
          </a:blip>
          <a:srcRect b="8819" l="9313" r="10744" t="8596"/>
          <a:stretch/>
        </p:blipFill>
        <p:spPr>
          <a:xfrm>
            <a:off x="5357500" y="189475"/>
            <a:ext cx="863400" cy="891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type="title"/>
          </p:nvPr>
        </p:nvSpPr>
        <p:spPr>
          <a:xfrm>
            <a:off x="472050" y="152400"/>
            <a:ext cx="4627200" cy="1139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sz="3000">
                <a:solidFill>
                  <a:schemeClr val="accent5"/>
                </a:solidFill>
              </a:rPr>
              <a:t>Wieso ehrenamtlich aktiv werden?</a:t>
            </a:r>
            <a:endParaRPr sz="3000">
              <a:solidFill>
                <a:schemeClr val="accent5"/>
              </a:solidFill>
            </a:endParaRPr>
          </a:p>
        </p:txBody>
      </p:sp>
      <p:sp>
        <p:nvSpPr>
          <p:cNvPr id="135" name="Google Shape;135;p18"/>
          <p:cNvSpPr txBox="1"/>
          <p:nvPr/>
        </p:nvSpPr>
        <p:spPr>
          <a:xfrm>
            <a:off x="238525" y="1603438"/>
            <a:ext cx="2855700" cy="7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meine Mitstudierenden innerhalb der Fachgremien vertreten möchte! </a:t>
            </a:r>
            <a:endParaRPr sz="1500">
              <a:solidFill>
                <a:srgbClr val="FFFFFF"/>
              </a:solidFill>
              <a:latin typeface="Roboto"/>
              <a:ea typeface="Roboto"/>
              <a:cs typeface="Roboto"/>
              <a:sym typeface="Roboto"/>
            </a:endParaRPr>
          </a:p>
        </p:txBody>
      </p:sp>
      <p:sp>
        <p:nvSpPr>
          <p:cNvPr id="136" name="Google Shape;136;p18"/>
          <p:cNvSpPr txBox="1"/>
          <p:nvPr/>
        </p:nvSpPr>
        <p:spPr>
          <a:xfrm>
            <a:off x="1724250" y="2589375"/>
            <a:ext cx="2415600" cy="5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eigene Projekte vorantreiben möchte!</a:t>
            </a:r>
            <a:endParaRPr sz="1500">
              <a:solidFill>
                <a:srgbClr val="FFFFFF"/>
              </a:solidFill>
              <a:latin typeface="Roboto"/>
              <a:ea typeface="Roboto"/>
              <a:cs typeface="Roboto"/>
              <a:sym typeface="Roboto"/>
            </a:endParaRPr>
          </a:p>
        </p:txBody>
      </p:sp>
      <p:sp>
        <p:nvSpPr>
          <p:cNvPr id="137" name="Google Shape;137;p18"/>
          <p:cNvSpPr txBox="1"/>
          <p:nvPr/>
        </p:nvSpPr>
        <p:spPr>
          <a:xfrm>
            <a:off x="4139850" y="1644288"/>
            <a:ext cx="2796600" cy="5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studentische Freiräume weiter ausbauen möchte!</a:t>
            </a:r>
            <a:endParaRPr sz="1500">
              <a:solidFill>
                <a:srgbClr val="FFFFFF"/>
              </a:solidFill>
              <a:latin typeface="Roboto"/>
              <a:ea typeface="Roboto"/>
              <a:cs typeface="Roboto"/>
              <a:sym typeface="Roboto"/>
            </a:endParaRPr>
          </a:p>
        </p:txBody>
      </p:sp>
      <p:sp>
        <p:nvSpPr>
          <p:cNvPr id="138" name="Google Shape;138;p18"/>
          <p:cNvSpPr txBox="1"/>
          <p:nvPr/>
        </p:nvSpPr>
        <p:spPr>
          <a:xfrm>
            <a:off x="4958800" y="530050"/>
            <a:ext cx="3751500" cy="8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möchte, dass es ein studentisches Leben gibt und ich Feiern und Spieleabende organisieren möchte!</a:t>
            </a:r>
            <a:endParaRPr sz="1500">
              <a:solidFill>
                <a:srgbClr val="FFFFFF"/>
              </a:solidFill>
              <a:latin typeface="Roboto"/>
              <a:ea typeface="Roboto"/>
              <a:cs typeface="Roboto"/>
              <a:sym typeface="Roboto"/>
            </a:endParaRPr>
          </a:p>
        </p:txBody>
      </p:sp>
      <p:sp>
        <p:nvSpPr>
          <p:cNvPr id="139" name="Google Shape;139;p18"/>
          <p:cNvSpPr txBox="1"/>
          <p:nvPr/>
        </p:nvSpPr>
        <p:spPr>
          <a:xfrm>
            <a:off x="6107800" y="2492738"/>
            <a:ext cx="2602500" cy="5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ein Plus im Lebenslauf haben möchte!</a:t>
            </a:r>
            <a:endParaRPr sz="1500">
              <a:solidFill>
                <a:srgbClr val="FFFFFF"/>
              </a:solidFill>
              <a:latin typeface="Roboto"/>
              <a:ea typeface="Roboto"/>
              <a:cs typeface="Roboto"/>
              <a:sym typeface="Roboto"/>
            </a:endParaRPr>
          </a:p>
        </p:txBody>
      </p:sp>
      <p:sp>
        <p:nvSpPr>
          <p:cNvPr id="140" name="Google Shape;140;p18"/>
          <p:cNvSpPr txBox="1"/>
          <p:nvPr/>
        </p:nvSpPr>
        <p:spPr>
          <a:xfrm>
            <a:off x="238525" y="3286800"/>
            <a:ext cx="2602500" cy="5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demokratische Abläufe kennenlernen möchte!</a:t>
            </a:r>
            <a:endParaRPr sz="1500">
              <a:solidFill>
                <a:srgbClr val="FFFFFF"/>
              </a:solidFill>
              <a:latin typeface="Roboto"/>
              <a:ea typeface="Roboto"/>
              <a:cs typeface="Roboto"/>
              <a:sym typeface="Roboto"/>
            </a:endParaRPr>
          </a:p>
        </p:txBody>
      </p:sp>
      <p:sp>
        <p:nvSpPr>
          <p:cNvPr id="141" name="Google Shape;141;p18"/>
          <p:cNvSpPr txBox="1"/>
          <p:nvPr/>
        </p:nvSpPr>
        <p:spPr>
          <a:xfrm>
            <a:off x="3968500" y="3201900"/>
            <a:ext cx="3751500" cy="7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Kontakte im Mathe- oder Physikinstitut knüpfen möchte, die mich in meinem Studium weiterbringen!</a:t>
            </a:r>
            <a:endParaRPr sz="1500">
              <a:solidFill>
                <a:srgbClr val="FFFFFF"/>
              </a:solidFill>
              <a:latin typeface="Roboto"/>
              <a:ea typeface="Roboto"/>
              <a:cs typeface="Roboto"/>
              <a:sym typeface="Roboto"/>
            </a:endParaRPr>
          </a:p>
        </p:txBody>
      </p:sp>
      <p:sp>
        <p:nvSpPr>
          <p:cNvPr id="142" name="Google Shape;142;p18"/>
          <p:cNvSpPr txBox="1"/>
          <p:nvPr/>
        </p:nvSpPr>
        <p:spPr>
          <a:xfrm>
            <a:off x="5270750" y="4128750"/>
            <a:ext cx="3541500" cy="7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etwas über das Organisieren von Feiern, Fahrten, Veranstaltungen, sowie Zeitmanagement lernen möchte!</a:t>
            </a:r>
            <a:endParaRPr sz="1500">
              <a:solidFill>
                <a:srgbClr val="FFFFFF"/>
              </a:solidFill>
              <a:latin typeface="Roboto"/>
              <a:ea typeface="Roboto"/>
              <a:cs typeface="Roboto"/>
              <a:sym typeface="Roboto"/>
            </a:endParaRPr>
          </a:p>
        </p:txBody>
      </p:sp>
      <p:sp>
        <p:nvSpPr>
          <p:cNvPr id="143" name="Google Shape;143;p18"/>
          <p:cNvSpPr txBox="1"/>
          <p:nvPr/>
        </p:nvSpPr>
        <p:spPr>
          <a:xfrm>
            <a:off x="494425" y="4250550"/>
            <a:ext cx="3003300" cy="5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1500">
                <a:solidFill>
                  <a:srgbClr val="FFFFFF"/>
                </a:solidFill>
                <a:latin typeface="Roboto"/>
                <a:ea typeface="Roboto"/>
                <a:cs typeface="Roboto"/>
                <a:sym typeface="Roboto"/>
              </a:rPr>
              <a:t>Weil ich den Erstis beim Start in das Studium unterstützen möchte!</a:t>
            </a:r>
            <a:endParaRPr sz="1500">
              <a:solidFill>
                <a:srgbClr val="FFFFFF"/>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9"/>
          <p:cNvSpPr txBox="1"/>
          <p:nvPr/>
        </p:nvSpPr>
        <p:spPr>
          <a:xfrm>
            <a:off x="594450" y="843150"/>
            <a:ext cx="7955100" cy="3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3000">
                <a:solidFill>
                  <a:schemeClr val="accent5"/>
                </a:solidFill>
                <a:latin typeface="Roboto Slab"/>
                <a:ea typeface="Roboto Slab"/>
                <a:cs typeface="Roboto Slab"/>
                <a:sym typeface="Roboto Slab"/>
              </a:rPr>
              <a:t>Fachschaftsrat (FSR)</a:t>
            </a:r>
            <a:endParaRPr sz="3000">
              <a:solidFill>
                <a:schemeClr val="accent5"/>
              </a:solidFill>
              <a:latin typeface="Roboto Slab"/>
              <a:ea typeface="Roboto Slab"/>
              <a:cs typeface="Roboto Slab"/>
              <a:sym typeface="Roboto Slab"/>
            </a:endParaRPr>
          </a:p>
          <a:p>
            <a:pPr indent="-419100" lvl="0" marL="457200" rtl="0" algn="l">
              <a:spcBef>
                <a:spcPts val="0"/>
              </a:spcBef>
              <a:spcAft>
                <a:spcPts val="0"/>
              </a:spcAft>
              <a:buClr>
                <a:schemeClr val="accent5"/>
              </a:buClr>
              <a:buSzPts val="3000"/>
              <a:buFont typeface="Roboto Slab"/>
              <a:buChar char="+"/>
            </a:pPr>
            <a:r>
              <a:rPr lang="de" sz="3000">
                <a:solidFill>
                  <a:schemeClr val="accent5"/>
                </a:solidFill>
                <a:latin typeface="Roboto Slab"/>
                <a:ea typeface="Roboto Slab"/>
                <a:cs typeface="Roboto Slab"/>
                <a:sym typeface="Roboto Slab"/>
              </a:rPr>
              <a:t>Assoziierte des Fachschaftsrates</a:t>
            </a:r>
            <a:endParaRPr sz="3000">
              <a:solidFill>
                <a:schemeClr val="accent5"/>
              </a:solidFill>
              <a:latin typeface="Roboto Slab"/>
              <a:ea typeface="Roboto Slab"/>
              <a:cs typeface="Roboto Slab"/>
              <a:sym typeface="Roboto Slab"/>
            </a:endParaRPr>
          </a:p>
          <a:p>
            <a:pPr indent="-419100" lvl="0" marL="457200" rtl="0" algn="l">
              <a:spcBef>
                <a:spcPts val="0"/>
              </a:spcBef>
              <a:spcAft>
                <a:spcPts val="0"/>
              </a:spcAft>
              <a:buClr>
                <a:schemeClr val="accent5"/>
              </a:buClr>
              <a:buSzPts val="3000"/>
              <a:buFont typeface="Roboto Slab"/>
              <a:buChar char="+"/>
            </a:pPr>
            <a:r>
              <a:rPr lang="de" sz="3000">
                <a:solidFill>
                  <a:schemeClr val="accent5"/>
                </a:solidFill>
                <a:latin typeface="Roboto Slab"/>
                <a:ea typeface="Roboto Slab"/>
                <a:cs typeface="Roboto Slab"/>
                <a:sym typeface="Roboto Slab"/>
              </a:rPr>
              <a:t>Jahrgangssprecher*innen </a:t>
            </a:r>
            <a:endParaRPr sz="3000">
              <a:solidFill>
                <a:schemeClr val="accent5"/>
              </a:solidFill>
              <a:latin typeface="Roboto Slab"/>
              <a:ea typeface="Roboto Slab"/>
              <a:cs typeface="Roboto Slab"/>
              <a:sym typeface="Roboto Slab"/>
            </a:endParaRPr>
          </a:p>
          <a:p>
            <a:pPr indent="-419100" lvl="0" marL="457200" rtl="0" algn="l">
              <a:spcBef>
                <a:spcPts val="0"/>
              </a:spcBef>
              <a:spcAft>
                <a:spcPts val="0"/>
              </a:spcAft>
              <a:buClr>
                <a:schemeClr val="accent5"/>
              </a:buClr>
              <a:buSzPts val="3000"/>
              <a:buFont typeface="Roboto Slab"/>
              <a:buChar char="+"/>
            </a:pPr>
            <a:r>
              <a:rPr lang="de" sz="3000">
                <a:solidFill>
                  <a:schemeClr val="accent5"/>
                </a:solidFill>
                <a:latin typeface="Roboto Slab"/>
                <a:ea typeface="Roboto Slab"/>
                <a:cs typeface="Roboto Slab"/>
                <a:sym typeface="Roboto Slab"/>
              </a:rPr>
              <a:t>in Gremien aktive Studierende</a:t>
            </a:r>
            <a:endParaRPr sz="3000">
              <a:solidFill>
                <a:schemeClr val="accent5"/>
              </a:solidFill>
              <a:latin typeface="Roboto Slab"/>
              <a:ea typeface="Roboto Slab"/>
              <a:cs typeface="Roboto Slab"/>
              <a:sym typeface="Roboto Slab"/>
            </a:endParaRPr>
          </a:p>
          <a:p>
            <a:pPr indent="-419100" lvl="0" marL="457200" rtl="0" algn="l">
              <a:spcBef>
                <a:spcPts val="0"/>
              </a:spcBef>
              <a:spcAft>
                <a:spcPts val="0"/>
              </a:spcAft>
              <a:buClr>
                <a:schemeClr val="accent5"/>
              </a:buClr>
              <a:buSzPts val="3000"/>
              <a:buFont typeface="Roboto Slab"/>
              <a:buChar char="+"/>
            </a:pPr>
            <a:r>
              <a:rPr lang="de" sz="3000">
                <a:solidFill>
                  <a:schemeClr val="accent5"/>
                </a:solidFill>
                <a:latin typeface="Roboto Slab"/>
                <a:ea typeface="Roboto Slab"/>
                <a:cs typeface="Roboto Slab"/>
                <a:sym typeface="Roboto Slab"/>
              </a:rPr>
              <a:t>ca. 1000 Mathe und Physik Studierende</a:t>
            </a:r>
            <a:endParaRPr sz="3000">
              <a:solidFill>
                <a:schemeClr val="accent5"/>
              </a:solidFill>
              <a:latin typeface="Roboto Slab"/>
              <a:ea typeface="Roboto Slab"/>
              <a:cs typeface="Roboto Slab"/>
              <a:sym typeface="Roboto Slab"/>
            </a:endParaRPr>
          </a:p>
          <a:p>
            <a:pPr indent="0" lvl="0" marL="0" rtl="0" algn="l">
              <a:spcBef>
                <a:spcPts val="0"/>
              </a:spcBef>
              <a:spcAft>
                <a:spcPts val="0"/>
              </a:spcAft>
              <a:buNone/>
            </a:pPr>
            <a:r>
              <a:rPr lang="de" sz="3000">
                <a:solidFill>
                  <a:schemeClr val="accent5"/>
                </a:solidFill>
                <a:latin typeface="Roboto Slab"/>
                <a:ea typeface="Roboto Slab"/>
                <a:cs typeface="Roboto Slab"/>
                <a:sym typeface="Roboto Slab"/>
              </a:rPr>
              <a:t>--------------------------------------------------</a:t>
            </a:r>
            <a:endParaRPr sz="3000">
              <a:solidFill>
                <a:schemeClr val="accent5"/>
              </a:solidFill>
              <a:latin typeface="Roboto Slab"/>
              <a:ea typeface="Roboto Slab"/>
              <a:cs typeface="Roboto Slab"/>
              <a:sym typeface="Roboto Slab"/>
            </a:endParaRPr>
          </a:p>
          <a:p>
            <a:pPr indent="0" lvl="0" marL="0" rtl="0" algn="l">
              <a:spcBef>
                <a:spcPts val="0"/>
              </a:spcBef>
              <a:spcAft>
                <a:spcPts val="0"/>
              </a:spcAft>
              <a:buNone/>
            </a:pPr>
            <a:r>
              <a:rPr lang="de" sz="3000">
                <a:solidFill>
                  <a:schemeClr val="accent5"/>
                </a:solidFill>
                <a:latin typeface="Roboto Slab"/>
                <a:ea typeface="Roboto Slab"/>
                <a:cs typeface="Roboto Slab"/>
                <a:sym typeface="Roboto Slab"/>
              </a:rPr>
              <a:t>= DIE FACHSCHAFT (WIR ALLE)</a:t>
            </a:r>
            <a:endParaRPr sz="3000">
              <a:solidFill>
                <a:schemeClr val="accent5"/>
              </a:solidFill>
              <a:latin typeface="Roboto Slab"/>
              <a:ea typeface="Roboto Slab"/>
              <a:cs typeface="Roboto Slab"/>
              <a:sym typeface="Roboto Sla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0"/>
          <p:cNvSpPr txBox="1"/>
          <p:nvPr>
            <p:ph type="title"/>
          </p:nvPr>
        </p:nvSpPr>
        <p:spPr>
          <a:xfrm>
            <a:off x="472050" y="152400"/>
            <a:ext cx="6420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
                <a:solidFill>
                  <a:schemeClr val="accent5"/>
                </a:solidFill>
              </a:rPr>
              <a:t>Neues Konzept: Jahrgangssprecher*innen</a:t>
            </a:r>
            <a:endParaRPr>
              <a:solidFill>
                <a:schemeClr val="accent5"/>
              </a:solidFill>
            </a:endParaRPr>
          </a:p>
        </p:txBody>
      </p:sp>
      <p:sp>
        <p:nvSpPr>
          <p:cNvPr id="154" name="Google Shape;154;p20"/>
          <p:cNvSpPr txBox="1"/>
          <p:nvPr/>
        </p:nvSpPr>
        <p:spPr>
          <a:xfrm>
            <a:off x="494425" y="1024300"/>
            <a:ext cx="8065800" cy="3912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für jeden Fachbereich (Mathe Mono, Physik Mono, Mathe LA, Physik LA) </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rPr lang="de">
                <a:solidFill>
                  <a:srgbClr val="FFFFFF"/>
                </a:solidFill>
                <a:latin typeface="Roboto"/>
                <a:ea typeface="Roboto"/>
                <a:cs typeface="Roboto"/>
                <a:sym typeface="Roboto"/>
              </a:rPr>
              <a:t>Aufgaben: </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u="sng">
                <a:solidFill>
                  <a:schemeClr val="accent5"/>
                </a:solidFill>
                <a:latin typeface="Roboto"/>
                <a:ea typeface="Roboto"/>
                <a:cs typeface="Roboto"/>
                <a:sym typeface="Roboto"/>
              </a:rPr>
              <a:t>Vernetzung</a:t>
            </a:r>
            <a:r>
              <a:rPr lang="de">
                <a:solidFill>
                  <a:srgbClr val="FFFFFF"/>
                </a:solidFill>
                <a:latin typeface="Roboto"/>
                <a:ea typeface="Roboto"/>
                <a:cs typeface="Roboto"/>
                <a:sym typeface="Roboto"/>
              </a:rPr>
              <a:t> unter den Studierenden eines Jahrgangs (durch Gründung/Verwaltung einer Whatsappgruppe etc.)</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Weiterleitung von </a:t>
            </a:r>
            <a:r>
              <a:rPr lang="de" u="sng">
                <a:solidFill>
                  <a:schemeClr val="accent5"/>
                </a:solidFill>
                <a:latin typeface="Roboto"/>
                <a:ea typeface="Roboto"/>
                <a:cs typeface="Roboto"/>
                <a:sym typeface="Roboto"/>
              </a:rPr>
              <a:t>Probleme des Jahrgangs</a:t>
            </a:r>
            <a:r>
              <a:rPr lang="de">
                <a:solidFill>
                  <a:srgbClr val="FFFFFF"/>
                </a:solidFill>
                <a:latin typeface="Roboto"/>
                <a:ea typeface="Roboto"/>
                <a:cs typeface="Roboto"/>
                <a:sym typeface="Roboto"/>
              </a:rPr>
              <a:t> an FSR/Institut/Dozierende</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u="sng">
                <a:solidFill>
                  <a:schemeClr val="accent5"/>
                </a:solidFill>
                <a:latin typeface="Roboto"/>
                <a:ea typeface="Roboto"/>
                <a:cs typeface="Roboto"/>
                <a:sym typeface="Roboto"/>
              </a:rPr>
              <a:t>Teilnahme an Treffen</a:t>
            </a:r>
            <a:r>
              <a:rPr lang="de">
                <a:solidFill>
                  <a:srgbClr val="FFFFFF"/>
                </a:solidFill>
                <a:latin typeface="Roboto"/>
                <a:ea typeface="Roboto"/>
                <a:cs typeface="Roboto"/>
                <a:sym typeface="Roboto"/>
              </a:rPr>
              <a:t> zwischen Institut und FSR</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halten </a:t>
            </a:r>
            <a:r>
              <a:rPr lang="de" u="sng">
                <a:solidFill>
                  <a:schemeClr val="accent5"/>
                </a:solidFill>
                <a:latin typeface="Roboto"/>
                <a:ea typeface="Roboto"/>
                <a:cs typeface="Roboto"/>
                <a:sym typeface="Roboto"/>
              </a:rPr>
              <a:t>Kontakt zum FSR</a:t>
            </a:r>
            <a:r>
              <a:rPr lang="de">
                <a:solidFill>
                  <a:srgbClr val="FFFFFF"/>
                </a:solidFill>
                <a:latin typeface="Roboto"/>
                <a:ea typeface="Roboto"/>
                <a:cs typeface="Roboto"/>
                <a:sym typeface="Roboto"/>
              </a:rPr>
              <a:t> und geben Informationen vom FSR an Jahrgang weiter</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Das was ihr sonst noch machen wollt :) Kommt gerne auch zu FSR Sitzungen vorbei.</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rPr lang="de">
                <a:solidFill>
                  <a:srgbClr val="FFFFFF"/>
                </a:solidFill>
                <a:latin typeface="Roboto"/>
                <a:ea typeface="Roboto"/>
                <a:cs typeface="Roboto"/>
                <a:sym typeface="Roboto"/>
              </a:rPr>
              <a:t>Wahl:</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während den ersten Vorlesungen des jeweiligen Fachbereich</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meldet euch beim FSR, wenn ihr Interesse habt</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Die Anzahl der Jahrgangssprecher*innen ist nicht begrenzt. </a:t>
            </a:r>
            <a:endParaRPr>
              <a:solidFill>
                <a:srgbClr val="FFFFFF"/>
              </a:solidFill>
              <a:latin typeface="Roboto"/>
              <a:ea typeface="Roboto"/>
              <a:cs typeface="Roboto"/>
              <a:sym typeface="Roboto"/>
            </a:endParaRPr>
          </a:p>
          <a:p>
            <a:pPr indent="-317500" lvl="0" marL="457200" rtl="0" algn="l">
              <a:spcBef>
                <a:spcPts val="0"/>
              </a:spcBef>
              <a:spcAft>
                <a:spcPts val="0"/>
              </a:spcAft>
              <a:buClr>
                <a:srgbClr val="FFFFFF"/>
              </a:buClr>
              <a:buSzPts val="1400"/>
              <a:buFont typeface="Roboto"/>
              <a:buChar char="-"/>
            </a:pPr>
            <a:r>
              <a:rPr lang="de">
                <a:solidFill>
                  <a:srgbClr val="FFFFFF"/>
                </a:solidFill>
                <a:latin typeface="Roboto"/>
                <a:ea typeface="Roboto"/>
                <a:cs typeface="Roboto"/>
                <a:sym typeface="Roboto"/>
              </a:rPr>
              <a:t>Alle Kandidierenden mit mehr Ja als Nein Stimmen werden Jahrgangssprecher*innen</a:t>
            </a:r>
            <a:endParaRPr>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1"/>
          <p:cNvSpPr txBox="1"/>
          <p:nvPr>
            <p:ph type="title"/>
          </p:nvPr>
        </p:nvSpPr>
        <p:spPr>
          <a:xfrm>
            <a:off x="284200" y="458025"/>
            <a:ext cx="8368200" cy="68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de" u="sng"/>
              <a:t>Erstiveranstaltungen</a:t>
            </a:r>
            <a:endParaRPr u="sng"/>
          </a:p>
        </p:txBody>
      </p:sp>
      <p:sp>
        <p:nvSpPr>
          <p:cNvPr id="160" name="Google Shape;160;p2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1" name="Google Shape;161;p21"/>
          <p:cNvPicPr preferRelativeResize="0"/>
          <p:nvPr/>
        </p:nvPicPr>
        <p:blipFill rotWithShape="1">
          <a:blip r:embed="rId3">
            <a:alphaModFix/>
          </a:blip>
          <a:srcRect b="0" l="0" r="0" t="14081"/>
          <a:stretch/>
        </p:blipFill>
        <p:spPr>
          <a:xfrm>
            <a:off x="0" y="1190474"/>
            <a:ext cx="9144000" cy="3304150"/>
          </a:xfrm>
          <a:prstGeom prst="rect">
            <a:avLst/>
          </a:prstGeom>
          <a:noFill/>
          <a:ln>
            <a:noFill/>
          </a:ln>
        </p:spPr>
      </p:pic>
      <p:sp>
        <p:nvSpPr>
          <p:cNvPr id="162" name="Google Shape;162;p21"/>
          <p:cNvSpPr txBox="1"/>
          <p:nvPr/>
        </p:nvSpPr>
        <p:spPr>
          <a:xfrm>
            <a:off x="0" y="3337325"/>
            <a:ext cx="52809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 sz="1300">
                <a:solidFill>
                  <a:srgbClr val="FF0000"/>
                </a:solidFill>
                <a:latin typeface="Lobster"/>
                <a:ea typeface="Lobster"/>
                <a:cs typeface="Lobster"/>
                <a:sym typeface="Lobster"/>
              </a:rPr>
              <a:t>10 Uhr</a:t>
            </a:r>
            <a:endParaRPr b="1" sz="1300">
              <a:solidFill>
                <a:srgbClr val="FF0000"/>
              </a:solidFill>
              <a:latin typeface="Lobster"/>
              <a:ea typeface="Lobster"/>
              <a:cs typeface="Lobster"/>
              <a:sym typeface="Lobster"/>
            </a:endParaRPr>
          </a:p>
        </p:txBody>
      </p:sp>
      <p:sp>
        <p:nvSpPr>
          <p:cNvPr id="163" name="Google Shape;163;p21"/>
          <p:cNvSpPr txBox="1"/>
          <p:nvPr/>
        </p:nvSpPr>
        <p:spPr>
          <a:xfrm>
            <a:off x="1079400" y="4540975"/>
            <a:ext cx="6985200" cy="21777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rgbClr val="FFFFFF"/>
              </a:buClr>
              <a:buSzPts val="1500"/>
              <a:buFont typeface="Roboto"/>
              <a:buChar char="●"/>
            </a:pPr>
            <a:r>
              <a:rPr lang="de" sz="1500">
                <a:solidFill>
                  <a:srgbClr val="FFFFFF"/>
                </a:solidFill>
                <a:latin typeface="Roboto"/>
                <a:ea typeface="Roboto"/>
                <a:cs typeface="Roboto"/>
                <a:sym typeface="Roboto"/>
              </a:rPr>
              <a:t>Alle </a:t>
            </a:r>
            <a:r>
              <a:rPr lang="de" sz="1500">
                <a:solidFill>
                  <a:srgbClr val="FF0000"/>
                </a:solidFill>
                <a:latin typeface="Roboto"/>
                <a:ea typeface="Roboto"/>
                <a:cs typeface="Roboto"/>
                <a:sym typeface="Roboto"/>
              </a:rPr>
              <a:t>RICHTIGEN </a:t>
            </a:r>
            <a:r>
              <a:rPr lang="de" sz="1500">
                <a:solidFill>
                  <a:srgbClr val="FFFFFF"/>
                </a:solidFill>
                <a:latin typeface="Roboto"/>
                <a:ea typeface="Roboto"/>
                <a:cs typeface="Roboto"/>
                <a:sym typeface="Roboto"/>
              </a:rPr>
              <a:t>Zeiten und weitere Infos findet ihr auf unserer Webseite ;) </a:t>
            </a:r>
            <a:endParaRPr sz="1500">
              <a:solidFill>
                <a:srgbClr val="FFFFFF"/>
              </a:solidFill>
              <a:latin typeface="Roboto"/>
              <a:ea typeface="Roboto"/>
              <a:cs typeface="Roboto"/>
              <a:sym typeface="Roboto"/>
            </a:endParaRPr>
          </a:p>
          <a:p>
            <a:pPr indent="0" lvl="0" marL="0" rtl="0" algn="ctr">
              <a:spcBef>
                <a:spcPts val="0"/>
              </a:spcBef>
              <a:spcAft>
                <a:spcPts val="0"/>
              </a:spcAft>
              <a:buNone/>
            </a:pPr>
            <a:r>
              <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p:txBody>
      </p:sp>
      <p:sp>
        <p:nvSpPr>
          <p:cNvPr id="164" name="Google Shape;164;p21"/>
          <p:cNvSpPr txBox="1"/>
          <p:nvPr/>
        </p:nvSpPr>
        <p:spPr>
          <a:xfrm>
            <a:off x="2068025" y="3603200"/>
            <a:ext cx="52809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 sz="1300">
                <a:solidFill>
                  <a:srgbClr val="FF0000"/>
                </a:solidFill>
                <a:latin typeface="Lobster"/>
                <a:ea typeface="Lobster"/>
                <a:cs typeface="Lobster"/>
                <a:sym typeface="Lobster"/>
              </a:rPr>
              <a:t>;)</a:t>
            </a:r>
            <a:endParaRPr b="1" sz="1300">
              <a:solidFill>
                <a:srgbClr val="FF0000"/>
              </a:solidFill>
              <a:latin typeface="Lobster"/>
              <a:ea typeface="Lobster"/>
              <a:cs typeface="Lobster"/>
              <a:sym typeface="Lobster"/>
            </a:endParaRPr>
          </a:p>
        </p:txBody>
      </p:sp>
      <p:cxnSp>
        <p:nvCxnSpPr>
          <p:cNvPr id="165" name="Google Shape;165;p21"/>
          <p:cNvCxnSpPr/>
          <p:nvPr/>
        </p:nvCxnSpPr>
        <p:spPr>
          <a:xfrm>
            <a:off x="157950" y="2777800"/>
            <a:ext cx="1587000" cy="15300"/>
          </a:xfrm>
          <a:prstGeom prst="straightConnector1">
            <a:avLst/>
          </a:prstGeom>
          <a:noFill/>
          <a:ln cap="flat" cmpd="sng" w="228600">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